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799" r:id="rId2"/>
  </p:sldMasterIdLst>
  <p:notesMasterIdLst>
    <p:notesMasterId r:id="rId49"/>
  </p:notesMasterIdLst>
  <p:sldIdLst>
    <p:sldId id="259" r:id="rId3"/>
    <p:sldId id="266" r:id="rId4"/>
    <p:sldId id="360" r:id="rId5"/>
    <p:sldId id="322" r:id="rId6"/>
    <p:sldId id="346" r:id="rId7"/>
    <p:sldId id="347" r:id="rId8"/>
    <p:sldId id="348" r:id="rId9"/>
    <p:sldId id="392" r:id="rId10"/>
    <p:sldId id="388" r:id="rId11"/>
    <p:sldId id="393" r:id="rId12"/>
    <p:sldId id="394" r:id="rId13"/>
    <p:sldId id="395" r:id="rId14"/>
    <p:sldId id="396" r:id="rId15"/>
    <p:sldId id="397" r:id="rId16"/>
    <p:sldId id="398" r:id="rId17"/>
    <p:sldId id="284" r:id="rId18"/>
    <p:sldId id="339" r:id="rId19"/>
    <p:sldId id="340" r:id="rId20"/>
    <p:sldId id="335" r:id="rId21"/>
    <p:sldId id="336" r:id="rId22"/>
    <p:sldId id="338" r:id="rId23"/>
    <p:sldId id="331" r:id="rId24"/>
    <p:sldId id="333" r:id="rId25"/>
    <p:sldId id="337" r:id="rId26"/>
    <p:sldId id="341" r:id="rId27"/>
    <p:sldId id="334" r:id="rId28"/>
    <p:sldId id="361" r:id="rId29"/>
    <p:sldId id="365" r:id="rId30"/>
    <p:sldId id="362" r:id="rId31"/>
    <p:sldId id="274" r:id="rId32"/>
    <p:sldId id="366" r:id="rId33"/>
    <p:sldId id="364" r:id="rId34"/>
    <p:sldId id="384" r:id="rId35"/>
    <p:sldId id="399" r:id="rId36"/>
    <p:sldId id="389" r:id="rId37"/>
    <p:sldId id="400" r:id="rId38"/>
    <p:sldId id="379" r:id="rId39"/>
    <p:sldId id="380" r:id="rId40"/>
    <p:sldId id="374" r:id="rId41"/>
    <p:sldId id="401" r:id="rId42"/>
    <p:sldId id="381" r:id="rId43"/>
    <p:sldId id="377" r:id="rId44"/>
    <p:sldId id="378" r:id="rId45"/>
    <p:sldId id="387" r:id="rId46"/>
    <p:sldId id="390" r:id="rId47"/>
    <p:sldId id="289" r:id="rId48"/>
  </p:sldIdLst>
  <p:sldSz cx="9144000" cy="6858000" type="screen4x3"/>
  <p:notesSz cx="7099300" cy="102346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S Gothic" pitchFamily="49" charset="-128"/>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S Gothic" pitchFamily="49" charset="-128"/>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S Gothic" pitchFamily="49" charset="-128"/>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S Gothic" pitchFamily="49" charset="-128"/>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S Gothic" pitchFamily="49" charset="-128"/>
        <a:cs typeface="+mn-cs"/>
      </a:defRPr>
    </a:lvl5pPr>
    <a:lvl6pPr marL="2286000" algn="l" defTabSz="914400" rtl="0" eaLnBrk="1" latinLnBrk="0" hangingPunct="1">
      <a:defRPr kern="1200">
        <a:solidFill>
          <a:schemeClr val="tx1"/>
        </a:solidFill>
        <a:latin typeface="Arial" charset="0"/>
        <a:ea typeface="MS Gothic" pitchFamily="49" charset="-128"/>
        <a:cs typeface="+mn-cs"/>
      </a:defRPr>
    </a:lvl6pPr>
    <a:lvl7pPr marL="2743200" algn="l" defTabSz="914400" rtl="0" eaLnBrk="1" latinLnBrk="0" hangingPunct="1">
      <a:defRPr kern="1200">
        <a:solidFill>
          <a:schemeClr val="tx1"/>
        </a:solidFill>
        <a:latin typeface="Arial" charset="0"/>
        <a:ea typeface="MS Gothic" pitchFamily="49" charset="-128"/>
        <a:cs typeface="+mn-cs"/>
      </a:defRPr>
    </a:lvl7pPr>
    <a:lvl8pPr marL="3200400" algn="l" defTabSz="914400" rtl="0" eaLnBrk="1" latinLnBrk="0" hangingPunct="1">
      <a:defRPr kern="1200">
        <a:solidFill>
          <a:schemeClr val="tx1"/>
        </a:solidFill>
        <a:latin typeface="Arial" charset="0"/>
        <a:ea typeface="MS Gothic" pitchFamily="49" charset="-128"/>
        <a:cs typeface="+mn-cs"/>
      </a:defRPr>
    </a:lvl8pPr>
    <a:lvl9pPr marL="3657600" algn="l" defTabSz="914400" rtl="0" eaLnBrk="1" latinLnBrk="0" hangingPunct="1">
      <a:defRPr kern="1200">
        <a:solidFill>
          <a:schemeClr val="tx1"/>
        </a:solidFill>
        <a:latin typeface="Arial" charset="0"/>
        <a:ea typeface="MS Gothic" pitchFamily="49" charset="-128"/>
        <a:cs typeface="+mn-cs"/>
      </a:defRPr>
    </a:lvl9pPr>
  </p:defaultTextStyle>
  <p:extLst>
    <p:ext uri="{521415D9-36F7-43E2-AB2F-B90AF26B5E84}">
      <p14:sectionLst xmlns:p14="http://schemas.microsoft.com/office/powerpoint/2010/main">
        <p14:section name="Standardabschnitt" id="{59B2549E-60D1-4F98-9202-3CA33AD05CB9}">
          <p14:sldIdLst>
            <p14:sldId id="259"/>
            <p14:sldId id="266"/>
            <p14:sldId id="360"/>
            <p14:sldId id="322"/>
            <p14:sldId id="346"/>
            <p14:sldId id="347"/>
            <p14:sldId id="348"/>
            <p14:sldId id="392"/>
            <p14:sldId id="388"/>
            <p14:sldId id="393"/>
            <p14:sldId id="394"/>
            <p14:sldId id="395"/>
            <p14:sldId id="396"/>
            <p14:sldId id="397"/>
            <p14:sldId id="398"/>
            <p14:sldId id="284"/>
            <p14:sldId id="339"/>
            <p14:sldId id="340"/>
            <p14:sldId id="335"/>
            <p14:sldId id="336"/>
            <p14:sldId id="338"/>
            <p14:sldId id="331"/>
            <p14:sldId id="333"/>
            <p14:sldId id="337"/>
            <p14:sldId id="341"/>
            <p14:sldId id="334"/>
            <p14:sldId id="361"/>
            <p14:sldId id="365"/>
            <p14:sldId id="362"/>
            <p14:sldId id="274"/>
            <p14:sldId id="366"/>
            <p14:sldId id="364"/>
            <p14:sldId id="384"/>
            <p14:sldId id="399"/>
            <p14:sldId id="389"/>
            <p14:sldId id="400"/>
            <p14:sldId id="379"/>
            <p14:sldId id="380"/>
            <p14:sldId id="374"/>
            <p14:sldId id="401"/>
            <p14:sldId id="381"/>
            <p14:sldId id="377"/>
            <p14:sldId id="378"/>
            <p14:sldId id="387"/>
            <p14:sldId id="390"/>
            <p14:sldId id="289"/>
          </p14:sldIdLst>
        </p14:section>
        <p14:section name="TODO" id="{BCE2B050-0559-4704-9126-CC4D1E3C8C55}">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757">
          <p15:clr>
            <a:srgbClr val="A4A3A4"/>
          </p15:clr>
        </p15:guide>
        <p15:guide id="2" pos="20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79"/>
    <a:srgbClr val="9CD360"/>
    <a:srgbClr val="B9B9B9"/>
    <a:srgbClr val="4C4C4C"/>
    <a:srgbClr val="FF9900"/>
    <a:srgbClr val="5C5C5C"/>
    <a:srgbClr val="9ED561"/>
    <a:srgbClr val="A1FF6C"/>
    <a:srgbClr val="95FF68"/>
    <a:srgbClr val="77F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1" autoAdjust="0"/>
    <p:restoredTop sz="78931" autoAdjust="0"/>
  </p:normalViewPr>
  <p:slideViewPr>
    <p:cSldViewPr>
      <p:cViewPr>
        <p:scale>
          <a:sx n="99" d="100"/>
          <a:sy n="99" d="100"/>
        </p:scale>
        <p:origin x="-1704" y="-72"/>
      </p:cViewPr>
      <p:guideLst>
        <p:guide orient="horz" pos="2160"/>
        <p:guide pos="2880"/>
      </p:guideLst>
    </p:cSldViewPr>
  </p:slideViewPr>
  <p:outlineViewPr>
    <p:cViewPr varScale="1">
      <p:scale>
        <a:sx n="170" d="200"/>
        <a:sy n="170" d="200"/>
      </p:scale>
      <p:origin x="0" y="7537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757"/>
        <p:guide pos="202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p:cNvSpPr>
            <a:spLocks noGrp="1" noRot="1" noChangeAspect="1" noChangeArrowheads="1"/>
          </p:cNvSpPr>
          <p:nvPr>
            <p:ph type="sldImg"/>
          </p:nvPr>
        </p:nvSpPr>
        <p:spPr bwMode="auto">
          <a:xfrm>
            <a:off x="992188" y="777875"/>
            <a:ext cx="5113337" cy="3835400"/>
          </a:xfrm>
          <a:prstGeom prst="rect">
            <a:avLst/>
          </a:prstGeom>
          <a:noFill/>
          <a:ln w="9525">
            <a:noFill/>
            <a:round/>
            <a:headEnd/>
            <a:tailEnd/>
          </a:ln>
        </p:spPr>
      </p:sp>
      <p:sp>
        <p:nvSpPr>
          <p:cNvPr id="2050" name="Rectangle 2"/>
          <p:cNvSpPr>
            <a:spLocks noGrp="1" noChangeArrowheads="1"/>
          </p:cNvSpPr>
          <p:nvPr>
            <p:ph type="body"/>
          </p:nvPr>
        </p:nvSpPr>
        <p:spPr bwMode="auto">
          <a:xfrm>
            <a:off x="709632" y="4861252"/>
            <a:ext cx="5678546" cy="4604436"/>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de-DE" noProof="0" smtClean="0"/>
          </a:p>
        </p:txBody>
      </p:sp>
      <p:sp>
        <p:nvSpPr>
          <p:cNvPr id="2051" name="Rectangle 3"/>
          <p:cNvSpPr>
            <a:spLocks noGrp="1" noChangeArrowheads="1"/>
          </p:cNvSpPr>
          <p:nvPr>
            <p:ph type="hdr"/>
          </p:nvPr>
        </p:nvSpPr>
        <p:spPr bwMode="auto">
          <a:xfrm>
            <a:off x="0" y="0"/>
            <a:ext cx="3080041" cy="51059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buFont typeface="Times New Roman" pitchFamily="16" charset="0"/>
              <a:buNone/>
              <a:tabLst>
                <a:tab pos="687488" algn="l"/>
                <a:tab pos="1374976" algn="l"/>
                <a:tab pos="2062463" algn="l"/>
                <a:tab pos="2749951" algn="l"/>
              </a:tabLst>
              <a:defRPr sz="1300">
                <a:solidFill>
                  <a:srgbClr val="000000"/>
                </a:solidFill>
                <a:latin typeface="Times New Roman" pitchFamily="16" charset="0"/>
                <a:ea typeface="MS Gothic" charset="-128"/>
                <a:cs typeface="Tahoma" charset="0"/>
              </a:defRPr>
            </a:lvl1pPr>
          </a:lstStyle>
          <a:p>
            <a:pPr>
              <a:defRPr/>
            </a:pPr>
            <a:endParaRPr lang="de-DE"/>
          </a:p>
        </p:txBody>
      </p:sp>
      <p:sp>
        <p:nvSpPr>
          <p:cNvPr id="2052" name="Rectangle 4"/>
          <p:cNvSpPr>
            <a:spLocks noGrp="1" noChangeArrowheads="1"/>
          </p:cNvSpPr>
          <p:nvPr>
            <p:ph type="dt"/>
          </p:nvPr>
        </p:nvSpPr>
        <p:spPr bwMode="auto">
          <a:xfrm>
            <a:off x="4017769" y="0"/>
            <a:ext cx="3080041" cy="51059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buFont typeface="Times New Roman" pitchFamily="16" charset="0"/>
              <a:buNone/>
              <a:tabLst>
                <a:tab pos="687488" algn="l"/>
                <a:tab pos="1374976" algn="l"/>
                <a:tab pos="2062463" algn="l"/>
                <a:tab pos="2749951" algn="l"/>
              </a:tabLst>
              <a:defRPr sz="1300">
                <a:solidFill>
                  <a:srgbClr val="000000"/>
                </a:solidFill>
                <a:latin typeface="Times New Roman" pitchFamily="16" charset="0"/>
                <a:ea typeface="MS Gothic" charset="-128"/>
                <a:cs typeface="Tahoma" charset="0"/>
              </a:defRPr>
            </a:lvl1pPr>
          </a:lstStyle>
          <a:p>
            <a:pPr>
              <a:defRPr/>
            </a:pPr>
            <a:endParaRPr lang="de-DE"/>
          </a:p>
        </p:txBody>
      </p:sp>
      <p:sp>
        <p:nvSpPr>
          <p:cNvPr id="2053" name="Rectangle 5"/>
          <p:cNvSpPr>
            <a:spLocks noGrp="1" noChangeArrowheads="1"/>
          </p:cNvSpPr>
          <p:nvPr>
            <p:ph type="ftr"/>
          </p:nvPr>
        </p:nvSpPr>
        <p:spPr bwMode="auto">
          <a:xfrm>
            <a:off x="0" y="9722502"/>
            <a:ext cx="3080041" cy="510591"/>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buFont typeface="Times New Roman" pitchFamily="16" charset="0"/>
              <a:buNone/>
              <a:tabLst>
                <a:tab pos="687488" algn="l"/>
                <a:tab pos="1374976" algn="l"/>
                <a:tab pos="2062463" algn="l"/>
                <a:tab pos="2749951" algn="l"/>
              </a:tabLst>
              <a:defRPr sz="1300">
                <a:solidFill>
                  <a:srgbClr val="000000"/>
                </a:solidFill>
                <a:latin typeface="Times New Roman" pitchFamily="16" charset="0"/>
                <a:ea typeface="MS Gothic" charset="-128"/>
                <a:cs typeface="Tahoma" charset="0"/>
              </a:defRPr>
            </a:lvl1pPr>
          </a:lstStyle>
          <a:p>
            <a:pPr>
              <a:defRPr/>
            </a:pPr>
            <a:endParaRPr lang="de-DE"/>
          </a:p>
        </p:txBody>
      </p:sp>
      <p:sp>
        <p:nvSpPr>
          <p:cNvPr id="2054" name="Rectangle 6"/>
          <p:cNvSpPr>
            <a:spLocks noGrp="1" noChangeArrowheads="1"/>
          </p:cNvSpPr>
          <p:nvPr>
            <p:ph type="sldNum"/>
          </p:nvPr>
        </p:nvSpPr>
        <p:spPr bwMode="auto">
          <a:xfrm>
            <a:off x="4017769" y="9722502"/>
            <a:ext cx="3080041" cy="510591"/>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tabLst>
                <a:tab pos="687488" algn="l"/>
                <a:tab pos="1374976" algn="l"/>
                <a:tab pos="2062463" algn="l"/>
                <a:tab pos="2749951" algn="l"/>
              </a:tabLst>
              <a:defRPr sz="1300">
                <a:solidFill>
                  <a:srgbClr val="000000"/>
                </a:solidFill>
                <a:latin typeface="Times New Roman" charset="0"/>
                <a:cs typeface="Tahoma" charset="0"/>
              </a:defRPr>
            </a:lvl1pPr>
          </a:lstStyle>
          <a:p>
            <a:fld id="{CC624DD8-3806-4704-99C4-EA99CD48AE07}" type="slidenum">
              <a:rPr lang="de-DE"/>
              <a:pPr/>
              <a:t>‹Nr.›</a:t>
            </a:fld>
            <a:endParaRPr lang="de-DE"/>
          </a:p>
        </p:txBody>
      </p:sp>
    </p:spTree>
    <p:extLst>
      <p:ext uri="{BB962C8B-B14F-4D97-AF65-F5344CB8AC3E}">
        <p14:creationId xmlns:p14="http://schemas.microsoft.com/office/powerpoint/2010/main" val="2091009763"/>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gesetze-im-internet.de/arbsch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1</a:t>
            </a:fld>
            <a:endParaRPr lang="de-DE"/>
          </a:p>
        </p:txBody>
      </p:sp>
    </p:spTree>
    <p:extLst>
      <p:ext uri="{BB962C8B-B14F-4D97-AF65-F5344CB8AC3E}">
        <p14:creationId xmlns:p14="http://schemas.microsoft.com/office/powerpoint/2010/main" val="2137339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Self-descriptiveness – the user can immediately see where in the system he is, which actions he can perform and how this might be </a:t>
            </a:r>
            <a:r>
              <a:rPr lang="en-GB" baseline="0" noProof="0" dirty="0" smtClean="0"/>
              <a:t>done</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10</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Controllability – the user can start and stop the activities of the system and control the sequence and the direction of the </a:t>
            </a:r>
            <a:r>
              <a:rPr lang="en-GB" baseline="0" noProof="0" dirty="0" smtClean="0"/>
              <a:t>actions</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11</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Conformity with user expectations – the system is consistent within itself and with the expectations the user </a:t>
            </a:r>
            <a:r>
              <a:rPr lang="en-GB" baseline="0" noProof="0" dirty="0" smtClean="0"/>
              <a:t>has</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12</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Error tolerance – the system prevents errors and allows to achieve the wished result with minimal effort if errors </a:t>
            </a:r>
            <a:r>
              <a:rPr lang="en-GB" baseline="0" noProof="0" dirty="0" smtClean="0"/>
              <a:t>occur</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13</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Suitability for individualization – the user can adapt the system to match his individual capabilities and </a:t>
            </a:r>
            <a:r>
              <a:rPr lang="en-GB" baseline="0" noProof="0" dirty="0" smtClean="0"/>
              <a:t>needs</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14</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Suitability for learning – the system supports and guides the user in learning to use the system</a:t>
            </a:r>
          </a:p>
          <a:p>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15</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16</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One might think: Usability Engineering</a:t>
            </a:r>
            <a:r>
              <a:rPr lang="en-GB" baseline="0" noProof="0" dirty="0" smtClean="0"/>
              <a:t> takes some additional time during development?</a:t>
            </a:r>
          </a:p>
          <a:p>
            <a:r>
              <a:rPr lang="en-GB" baseline="0" noProof="0" dirty="0" smtClean="0"/>
              <a:t>But: </a:t>
            </a:r>
          </a:p>
          <a:p>
            <a:r>
              <a:rPr lang="en-GB" noProof="0" dirty="0" smtClean="0"/>
              <a:t>It saves time</a:t>
            </a:r>
            <a:r>
              <a:rPr lang="en-GB" baseline="0" noProof="0" dirty="0" smtClean="0"/>
              <a:t> during development and during usage</a:t>
            </a:r>
            <a:endParaRPr lang="en-GB" noProof="0" dirty="0" smtClean="0"/>
          </a:p>
          <a:p>
            <a:r>
              <a:rPr lang="en-GB" noProof="0" dirty="0" smtClean="0"/>
              <a:t>The average</a:t>
            </a:r>
            <a:r>
              <a:rPr lang="en-GB" baseline="0" noProof="0" dirty="0" smtClean="0"/>
              <a:t> time users spend coping with errors is 5,1hours per week</a:t>
            </a:r>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17</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It</a:t>
            </a:r>
            <a:r>
              <a:rPr lang="de-DE" dirty="0" smtClean="0"/>
              <a:t> </a:t>
            </a:r>
            <a:r>
              <a:rPr lang="de-DE" dirty="0" err="1" smtClean="0"/>
              <a:t>saves</a:t>
            </a:r>
            <a:r>
              <a:rPr lang="de-DE" dirty="0" smtClean="0"/>
              <a:t> time</a:t>
            </a:r>
          </a:p>
          <a:p>
            <a:r>
              <a:rPr lang="de-DE" dirty="0" err="1" smtClean="0"/>
              <a:t>During</a:t>
            </a:r>
            <a:r>
              <a:rPr lang="de-DE" dirty="0" smtClean="0"/>
              <a:t> </a:t>
            </a:r>
            <a:r>
              <a:rPr lang="de-DE" dirty="0" err="1" smtClean="0"/>
              <a:t>development</a:t>
            </a:r>
            <a:r>
              <a:rPr lang="de-DE" dirty="0" smtClean="0"/>
              <a:t> </a:t>
            </a:r>
            <a:r>
              <a:rPr lang="de-DE" dirty="0" err="1" smtClean="0"/>
              <a:t>and</a:t>
            </a:r>
            <a:r>
              <a:rPr lang="de-DE" dirty="0" smtClean="0"/>
              <a:t> </a:t>
            </a:r>
            <a:r>
              <a:rPr lang="de-DE" dirty="0" err="1" smtClean="0"/>
              <a:t>during</a:t>
            </a:r>
            <a:r>
              <a:rPr lang="de-DE" dirty="0" smtClean="0"/>
              <a:t> </a:t>
            </a:r>
            <a:r>
              <a:rPr lang="de-DE" dirty="0" err="1" smtClean="0"/>
              <a:t>usage</a:t>
            </a:r>
            <a:r>
              <a:rPr lang="de-DE" dirty="0" smtClean="0"/>
              <a:t>: The </a:t>
            </a:r>
            <a:r>
              <a:rPr lang="de-DE" dirty="0" err="1" smtClean="0"/>
              <a:t>average</a:t>
            </a:r>
            <a:r>
              <a:rPr lang="de-DE" baseline="0" dirty="0" smtClean="0"/>
              <a:t> time </a:t>
            </a:r>
            <a:r>
              <a:rPr lang="de-DE" baseline="0" dirty="0" err="1" smtClean="0"/>
              <a:t>users</a:t>
            </a:r>
            <a:r>
              <a:rPr lang="de-DE" baseline="0" dirty="0" smtClean="0"/>
              <a:t> </a:t>
            </a:r>
            <a:r>
              <a:rPr lang="de-DE" baseline="0" dirty="0" err="1" smtClean="0"/>
              <a:t>spend</a:t>
            </a:r>
            <a:r>
              <a:rPr lang="de-DE" baseline="0" dirty="0" smtClean="0"/>
              <a:t> </a:t>
            </a:r>
            <a:r>
              <a:rPr lang="de-DE" baseline="0" dirty="0" err="1" smtClean="0"/>
              <a:t>coping</a:t>
            </a:r>
            <a:r>
              <a:rPr lang="de-DE" baseline="0" dirty="0" smtClean="0"/>
              <a:t> </a:t>
            </a:r>
            <a:r>
              <a:rPr lang="de-DE" baseline="0" dirty="0" err="1" smtClean="0"/>
              <a:t>with</a:t>
            </a:r>
            <a:r>
              <a:rPr lang="de-DE" baseline="0" dirty="0" smtClean="0"/>
              <a:t> </a:t>
            </a:r>
            <a:r>
              <a:rPr lang="de-DE" baseline="0" dirty="0" err="1" smtClean="0"/>
              <a:t>errors</a:t>
            </a:r>
            <a:r>
              <a:rPr lang="de-DE" baseline="0" dirty="0" smtClean="0"/>
              <a:t> </a:t>
            </a:r>
            <a:r>
              <a:rPr lang="de-DE" baseline="0" dirty="0" err="1" smtClean="0"/>
              <a:t>is</a:t>
            </a:r>
            <a:r>
              <a:rPr lang="de-DE" baseline="0" dirty="0" smtClean="0"/>
              <a:t> 5,1hours per </a:t>
            </a:r>
            <a:r>
              <a:rPr lang="de-DE" baseline="0" dirty="0" err="1" smtClean="0"/>
              <a:t>week</a:t>
            </a:r>
            <a:r>
              <a:rPr lang="de-DE" baseline="0" dirty="0" smtClean="0"/>
              <a:t> – </a:t>
            </a:r>
            <a:r>
              <a:rPr lang="de-DE" baseline="0" dirty="0" err="1" smtClean="0"/>
              <a:t>this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avoided</a:t>
            </a:r>
            <a:r>
              <a:rPr lang="de-DE" baseline="0" dirty="0" smtClean="0"/>
              <a:t> </a:t>
            </a:r>
            <a:r>
              <a:rPr lang="de-DE" baseline="0" dirty="0" err="1" smtClean="0"/>
              <a:t>through</a:t>
            </a:r>
            <a:r>
              <a:rPr lang="de-DE" baseline="0" dirty="0" smtClean="0"/>
              <a:t> </a:t>
            </a:r>
            <a:r>
              <a:rPr lang="de-DE" baseline="0" dirty="0" err="1" smtClean="0"/>
              <a:t>good</a:t>
            </a:r>
            <a:r>
              <a:rPr lang="de-DE" baseline="0" dirty="0" smtClean="0"/>
              <a:t> </a:t>
            </a:r>
            <a:r>
              <a:rPr lang="de-DE" baseline="0" dirty="0" err="1" smtClean="0"/>
              <a:t>usability</a:t>
            </a:r>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18</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9CD360"/>
              </a:buClr>
              <a:buFont typeface="Wingdings" pitchFamily="2" charset="2"/>
              <a:buNone/>
            </a:pPr>
            <a:r>
              <a:rPr lang="de-DE" sz="1200" dirty="0" err="1" smtClean="0"/>
              <a:t>Without</a:t>
            </a:r>
            <a:r>
              <a:rPr lang="de-DE" sz="1200" dirty="0" smtClean="0"/>
              <a:t> </a:t>
            </a:r>
            <a:r>
              <a:rPr lang="de-DE" sz="1200" dirty="0" err="1" smtClean="0"/>
              <a:t>usability</a:t>
            </a:r>
            <a:r>
              <a:rPr lang="de-DE" sz="1200" baseline="0" dirty="0" smtClean="0"/>
              <a:t> </a:t>
            </a:r>
            <a:r>
              <a:rPr lang="de-DE" sz="1200" baseline="0" dirty="0" err="1" smtClean="0"/>
              <a:t>engineering</a:t>
            </a:r>
            <a:r>
              <a:rPr lang="de-DE" sz="1200" baseline="0" dirty="0" smtClean="0"/>
              <a:t> </a:t>
            </a:r>
            <a:r>
              <a:rPr lang="de-DE" sz="1200" baseline="0" dirty="0" err="1" smtClean="0"/>
              <a:t>and</a:t>
            </a:r>
            <a:r>
              <a:rPr lang="de-DE" sz="1200" baseline="0" dirty="0" smtClean="0"/>
              <a:t> </a:t>
            </a:r>
            <a:r>
              <a:rPr lang="de-DE" sz="1200" baseline="0" dirty="0" err="1" smtClean="0"/>
              <a:t>listening</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a:t>
            </a:r>
            <a:r>
              <a:rPr lang="de-DE" sz="1200" baseline="0" dirty="0" err="1" smtClean="0"/>
              <a:t>user</a:t>
            </a:r>
            <a:r>
              <a:rPr lang="de-DE" sz="1200" baseline="0" dirty="0" smtClean="0"/>
              <a:t> </a:t>
            </a:r>
            <a:r>
              <a:rPr lang="de-DE" sz="1200" baseline="0" dirty="0" err="1" smtClean="0"/>
              <a:t>one</a:t>
            </a:r>
            <a:r>
              <a:rPr lang="de-DE" sz="1200" baseline="0" dirty="0" smtClean="0"/>
              <a:t> </a:t>
            </a:r>
            <a:r>
              <a:rPr lang="de-DE" sz="1200" baseline="0" dirty="0" err="1" smtClean="0"/>
              <a:t>might</a:t>
            </a:r>
            <a:r>
              <a:rPr lang="de-DE" sz="1200" baseline="0" dirty="0" smtClean="0"/>
              <a:t> end </a:t>
            </a:r>
            <a:r>
              <a:rPr lang="de-DE" sz="1200" baseline="0" dirty="0" err="1" smtClean="0"/>
              <a:t>up</a:t>
            </a:r>
            <a:r>
              <a:rPr lang="de-DE" sz="1200" baseline="0" dirty="0" smtClean="0"/>
              <a:t> </a:t>
            </a:r>
            <a:r>
              <a:rPr lang="de-DE" sz="1200" baseline="0" dirty="0" err="1" smtClean="0"/>
              <a:t>implementing</a:t>
            </a:r>
            <a:r>
              <a:rPr lang="de-DE" sz="1200" baseline="0" dirty="0" smtClean="0"/>
              <a:t> </a:t>
            </a:r>
            <a:r>
              <a:rPr lang="de-DE" sz="1200" baseline="0" dirty="0" err="1" smtClean="0"/>
              <a:t>as</a:t>
            </a:r>
            <a:r>
              <a:rPr lang="de-DE" sz="1200" baseline="0" dirty="0" smtClean="0"/>
              <a:t> </a:t>
            </a:r>
            <a:r>
              <a:rPr lang="de-DE" sz="1200" baseline="0" dirty="0" err="1" smtClean="0"/>
              <a:t>much</a:t>
            </a:r>
            <a:r>
              <a:rPr lang="de-DE" sz="1200" baseline="0" dirty="0" smtClean="0"/>
              <a:t> </a:t>
            </a:r>
            <a:r>
              <a:rPr lang="de-DE" sz="1200" baseline="0" dirty="0" err="1" smtClean="0"/>
              <a:t>functionality</a:t>
            </a:r>
            <a:r>
              <a:rPr lang="de-DE" sz="1200" baseline="0" dirty="0" smtClean="0"/>
              <a:t> </a:t>
            </a:r>
            <a:r>
              <a:rPr lang="de-DE" sz="1200" baseline="0" dirty="0" err="1" smtClean="0"/>
              <a:t>as</a:t>
            </a:r>
            <a:r>
              <a:rPr lang="de-DE" sz="1200" baseline="0" dirty="0" smtClean="0"/>
              <a:t> </a:t>
            </a:r>
            <a:r>
              <a:rPr lang="de-DE" sz="1200" baseline="0" dirty="0" err="1" smtClean="0"/>
              <a:t>possible</a:t>
            </a:r>
            <a:r>
              <a:rPr lang="de-DE" sz="1200" baseline="0" dirty="0" smtClean="0"/>
              <a:t>...</a:t>
            </a:r>
            <a:endParaRPr lang="de-DE" sz="120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19</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2</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9CD360"/>
              </a:buClr>
              <a:buFont typeface="Wingdings" pitchFamily="2" charset="2"/>
              <a:buNone/>
            </a:pPr>
            <a:r>
              <a:rPr lang="en-GB" sz="1200" noProof="0" dirty="0" smtClean="0"/>
              <a:t>Usability Engineering</a:t>
            </a:r>
            <a:r>
              <a:rPr lang="en-GB" sz="1200" baseline="0" noProof="0" dirty="0" smtClean="0"/>
              <a:t> </a:t>
            </a:r>
            <a:r>
              <a:rPr lang="en-GB" sz="1200" noProof="0" dirty="0" smtClean="0"/>
              <a:t>leads</a:t>
            </a:r>
            <a:r>
              <a:rPr lang="en-GB" sz="1200" baseline="0" noProof="0" dirty="0" smtClean="0"/>
              <a:t> to implementing exactly the right features – no more and no less</a:t>
            </a:r>
          </a:p>
          <a:p>
            <a:pPr>
              <a:buClr>
                <a:srgbClr val="9CD360"/>
              </a:buClr>
              <a:buFont typeface="Wingdings" pitchFamily="2" charset="2"/>
              <a:buNone/>
            </a:pPr>
            <a:r>
              <a:rPr lang="en-GB" sz="1200" baseline="0" noProof="0" dirty="0" smtClean="0"/>
              <a:t>Therefore the user is provided with the functionality needed and can achieve his goals effectively and </a:t>
            </a:r>
            <a:r>
              <a:rPr lang="en-GB" sz="1200" baseline="0" noProof="0" dirty="0" smtClean="0"/>
              <a:t>efficiently. That means…</a:t>
            </a:r>
            <a:endParaRPr lang="en-GB" sz="120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20</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9CD360"/>
              </a:buClr>
              <a:buFont typeface="Wingdings" pitchFamily="2" charset="2"/>
              <a:buNone/>
            </a:pPr>
            <a:r>
              <a:rPr lang="en-GB" sz="1200" baseline="0" noProof="0" dirty="0" smtClean="0"/>
              <a:t>Usability </a:t>
            </a:r>
            <a:r>
              <a:rPr lang="en-GB" sz="1200" baseline="0" noProof="0" dirty="0" err="1" smtClean="0"/>
              <a:t>Engineerin</a:t>
            </a:r>
            <a:r>
              <a:rPr lang="en-GB" sz="1200" baseline="0" noProof="0" dirty="0" smtClean="0"/>
              <a:t> is additional effort in development projects</a:t>
            </a:r>
          </a:p>
          <a:p>
            <a:pPr>
              <a:buClr>
                <a:srgbClr val="9CD360"/>
              </a:buClr>
              <a:buFont typeface="Wingdings" pitchFamily="2" charset="2"/>
              <a:buNone/>
            </a:pPr>
            <a:r>
              <a:rPr lang="en-GB" sz="1200" baseline="0" noProof="0" dirty="0" smtClean="0"/>
              <a:t>But: Every 1 Euro spent early in development saves 10 Euros for correction of errors during development and 100 Euros for troubleshooting after system release </a:t>
            </a:r>
            <a:endParaRPr lang="en-GB" sz="120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21</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9CD360"/>
              </a:buClr>
              <a:buSzPct val="100000"/>
              <a:buFont typeface="Wingdings" pitchFamily="2" charset="2"/>
              <a:buNone/>
              <a:tabLst/>
              <a:defRPr/>
            </a:pPr>
            <a:r>
              <a:rPr lang="en-GB" sz="1200" baseline="0" noProof="0" dirty="0" smtClean="0"/>
              <a:t>It saves time during development and usage – and time is money!</a:t>
            </a:r>
          </a:p>
          <a:p>
            <a:pPr>
              <a:buClr>
                <a:srgbClr val="9CD360"/>
              </a:buClr>
              <a:buFont typeface="Wingdings" pitchFamily="2" charset="2"/>
              <a:buNone/>
            </a:pPr>
            <a:r>
              <a:rPr lang="en-GB" sz="1200" baseline="0" noProof="0" dirty="0" smtClean="0"/>
              <a:t>Every 1 Euro spent early in development saves 10 Euros for correction of errors during development and 100 Euros for troubleshooting after system release </a:t>
            </a:r>
            <a:endParaRPr lang="en-GB" sz="120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22</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Bad usability is a real problem: it causes stress and additional effort</a:t>
            </a:r>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23</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Good usability in</a:t>
            </a:r>
            <a:r>
              <a:rPr lang="en-GB" baseline="0" noProof="0" dirty="0" smtClean="0"/>
              <a:t> a product </a:t>
            </a:r>
            <a:r>
              <a:rPr lang="en-GB" noProof="0" dirty="0" smtClean="0"/>
              <a:t>reduces</a:t>
            </a:r>
            <a:r>
              <a:rPr lang="en-GB" baseline="0" noProof="0" dirty="0" smtClean="0"/>
              <a:t> stress and effort  - for the user (and ideally also concerning the product development as usability engineering supports an effective and timely development process)</a:t>
            </a:r>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24</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9CD360"/>
              </a:buClr>
              <a:buFont typeface="Wingdings" pitchFamily="2" charset="2"/>
              <a:buNone/>
            </a:pPr>
            <a:r>
              <a:rPr lang="de-DE" sz="1200" dirty="0" err="1" smtClean="0"/>
              <a:t>Usability</a:t>
            </a:r>
            <a:r>
              <a:rPr lang="de-DE" sz="1200" dirty="0" smtClean="0"/>
              <a:t> in </a:t>
            </a:r>
            <a:r>
              <a:rPr lang="de-DE" sz="1200" dirty="0" err="1" smtClean="0"/>
              <a:t>the</a:t>
            </a:r>
            <a:r>
              <a:rPr lang="de-DE" sz="1200" dirty="0" smtClean="0"/>
              <a:t> </a:t>
            </a:r>
            <a:r>
              <a:rPr lang="de-DE" sz="1200" dirty="0" err="1" smtClean="0"/>
              <a:t>developed</a:t>
            </a:r>
            <a:r>
              <a:rPr lang="de-DE" sz="1200" baseline="0" dirty="0" smtClean="0"/>
              <a:t> </a:t>
            </a:r>
            <a:r>
              <a:rPr lang="de-DE" sz="1200" baseline="0" dirty="0" err="1" smtClean="0"/>
              <a:t>product</a:t>
            </a:r>
            <a:r>
              <a:rPr lang="de-DE" sz="1200" baseline="0" dirty="0" smtClean="0"/>
              <a:t> </a:t>
            </a:r>
            <a:r>
              <a:rPr lang="de-DE" sz="1200" baseline="0" dirty="0" err="1" smtClean="0"/>
              <a:t>is</a:t>
            </a:r>
            <a:r>
              <a:rPr lang="de-DE" sz="1200" baseline="0" dirty="0" smtClean="0"/>
              <a:t> not </a:t>
            </a:r>
            <a:r>
              <a:rPr lang="de-DE" sz="1200" baseline="0" dirty="0" err="1" smtClean="0"/>
              <a:t>only</a:t>
            </a:r>
            <a:r>
              <a:rPr lang="de-DE" sz="1200" baseline="0" dirty="0" smtClean="0"/>
              <a:t> </a:t>
            </a:r>
            <a:r>
              <a:rPr lang="de-DE" sz="1200" baseline="0" dirty="0" err="1" smtClean="0"/>
              <a:t>nice</a:t>
            </a:r>
            <a:r>
              <a:rPr lang="de-DE" sz="1200" baseline="0" dirty="0" smtClean="0"/>
              <a:t> </a:t>
            </a:r>
            <a:r>
              <a:rPr lang="de-DE" sz="1200" baseline="0" dirty="0" err="1" smtClean="0"/>
              <a:t>to</a:t>
            </a:r>
            <a:r>
              <a:rPr lang="de-DE" sz="1200" baseline="0" dirty="0" smtClean="0"/>
              <a:t> </a:t>
            </a:r>
            <a:r>
              <a:rPr lang="de-DE" sz="1200" baseline="0" dirty="0" err="1" smtClean="0"/>
              <a:t>have</a:t>
            </a:r>
            <a:r>
              <a:rPr lang="de-DE" sz="1200" baseline="0" dirty="0" smtClean="0"/>
              <a:t>; </a:t>
            </a:r>
            <a:r>
              <a:rPr lang="de-DE" sz="1200" dirty="0" err="1" smtClean="0"/>
              <a:t>It</a:t>
            </a:r>
            <a:r>
              <a:rPr lang="de-DE" sz="1200" dirty="0" smtClean="0"/>
              <a:t> </a:t>
            </a:r>
            <a:r>
              <a:rPr lang="de-DE" sz="1200" dirty="0" err="1" smtClean="0"/>
              <a:t>is</a:t>
            </a:r>
            <a:r>
              <a:rPr lang="de-DE" sz="1200" dirty="0" smtClean="0"/>
              <a:t> </a:t>
            </a:r>
            <a:r>
              <a:rPr lang="de-DE" sz="1200" dirty="0" err="1" smtClean="0"/>
              <a:t>mandated</a:t>
            </a:r>
            <a:r>
              <a:rPr lang="de-DE" sz="1200" dirty="0" smtClean="0"/>
              <a:t> </a:t>
            </a:r>
            <a:r>
              <a:rPr lang="de-DE" sz="1200" dirty="0" err="1" smtClean="0"/>
              <a:t>by</a:t>
            </a:r>
            <a:r>
              <a:rPr lang="de-DE" sz="1200" dirty="0" smtClean="0"/>
              <a:t> </a:t>
            </a:r>
            <a:r>
              <a:rPr lang="de-DE" sz="1200" baseline="0" dirty="0" err="1" smtClean="0"/>
              <a:t>law</a:t>
            </a:r>
            <a:r>
              <a:rPr lang="de-DE" sz="1200" baseline="0" dirty="0" smtClean="0"/>
              <a:t>. In Germany:</a:t>
            </a:r>
          </a:p>
          <a:p>
            <a:pPr>
              <a:buClr>
                <a:srgbClr val="9CD360"/>
              </a:buClr>
              <a:buFont typeface="Wingdings" pitchFamily="2" charset="2"/>
              <a:buChar char="§"/>
            </a:pPr>
            <a:r>
              <a:rPr lang="de-DE" sz="1200" dirty="0" smtClean="0"/>
              <a:t> Arbeitsschutzgesetz (</a:t>
            </a:r>
            <a:r>
              <a:rPr lang="de-DE" sz="1200" dirty="0" err="1" smtClean="0"/>
              <a:t>ArbSchG</a:t>
            </a:r>
            <a:r>
              <a:rPr lang="de-DE" sz="1200" dirty="0" smtClean="0"/>
              <a:t>)</a:t>
            </a:r>
          </a:p>
          <a:p>
            <a:pPr>
              <a:buClr>
                <a:srgbClr val="9CD360"/>
              </a:buClr>
              <a:buFont typeface="Wingdings" pitchFamily="2" charset="2"/>
              <a:buChar char="§"/>
            </a:pPr>
            <a:r>
              <a:rPr lang="de-DE" sz="1200" dirty="0" smtClean="0"/>
              <a:t> Bildschirmarbeitsverordnung (</a:t>
            </a:r>
            <a:r>
              <a:rPr lang="de-DE" sz="1200" dirty="0" err="1" smtClean="0"/>
              <a:t>BildscharbV</a:t>
            </a:r>
            <a:r>
              <a:rPr lang="de-DE" sz="1200" dirty="0" smtClean="0"/>
              <a:t>)</a:t>
            </a:r>
          </a:p>
        </p:txBody>
      </p:sp>
      <p:sp>
        <p:nvSpPr>
          <p:cNvPr id="4" name="Foliennummernplatzhalter 3"/>
          <p:cNvSpPr>
            <a:spLocks noGrp="1"/>
          </p:cNvSpPr>
          <p:nvPr>
            <p:ph type="sldNum" idx="10"/>
          </p:nvPr>
        </p:nvSpPr>
        <p:spPr/>
        <p:txBody>
          <a:bodyPr/>
          <a:lstStyle/>
          <a:p>
            <a:fld id="{CC624DD8-3806-4704-99C4-EA99CD48AE07}" type="slidenum">
              <a:rPr lang="de-DE" smtClean="0"/>
              <a:pPr/>
              <a:t>25</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9CD360"/>
              </a:buClr>
              <a:buFont typeface="Wingdings" pitchFamily="2" charset="2"/>
              <a:buNone/>
            </a:pPr>
            <a:r>
              <a:rPr lang="de-DE" sz="1200" dirty="0" err="1" smtClean="0"/>
              <a:t>It</a:t>
            </a:r>
            <a:r>
              <a:rPr lang="de-DE" sz="1200" dirty="0" smtClean="0"/>
              <a:t> </a:t>
            </a:r>
            <a:r>
              <a:rPr lang="de-DE" sz="1200" dirty="0" err="1" smtClean="0"/>
              <a:t>is</a:t>
            </a:r>
            <a:r>
              <a:rPr lang="de-DE" sz="1200" dirty="0" smtClean="0"/>
              <a:t> </a:t>
            </a:r>
            <a:r>
              <a:rPr lang="de-DE" sz="1200" dirty="0" err="1" smtClean="0"/>
              <a:t>mandated</a:t>
            </a:r>
            <a:r>
              <a:rPr lang="de-DE" sz="1200" dirty="0" smtClean="0"/>
              <a:t> </a:t>
            </a:r>
            <a:r>
              <a:rPr lang="de-DE" sz="1200" dirty="0" err="1" smtClean="0"/>
              <a:t>by</a:t>
            </a:r>
            <a:r>
              <a:rPr lang="de-DE" sz="1200" dirty="0" smtClean="0"/>
              <a:t> </a:t>
            </a:r>
            <a:r>
              <a:rPr lang="de-DE" sz="1200" baseline="0" dirty="0" err="1" smtClean="0"/>
              <a:t>law</a:t>
            </a:r>
            <a:r>
              <a:rPr lang="de-DE" sz="1200" baseline="0" dirty="0" smtClean="0"/>
              <a:t>. In Germany:</a:t>
            </a:r>
          </a:p>
          <a:p>
            <a:pPr>
              <a:buClr>
                <a:srgbClr val="9CD360"/>
              </a:buClr>
              <a:buFont typeface="Wingdings" pitchFamily="2" charset="2"/>
              <a:buChar char="§"/>
            </a:pPr>
            <a:r>
              <a:rPr lang="de-DE" sz="1200" dirty="0" smtClean="0"/>
              <a:t> Arbeitsschutzgesetz (</a:t>
            </a:r>
            <a:r>
              <a:rPr lang="de-DE" sz="1200" dirty="0" err="1" smtClean="0"/>
              <a:t>ArbSchG</a:t>
            </a:r>
            <a:r>
              <a:rPr lang="de-DE" sz="1200" dirty="0" smtClean="0"/>
              <a:t>)</a:t>
            </a:r>
          </a:p>
          <a:p>
            <a:pPr>
              <a:buClr>
                <a:srgbClr val="9CD360"/>
              </a:buClr>
              <a:buFont typeface="Wingdings" pitchFamily="2" charset="2"/>
              <a:buChar char="§"/>
            </a:pPr>
            <a:r>
              <a:rPr lang="de-DE" sz="1200" dirty="0" smtClean="0"/>
              <a:t> Bildschirmarbeitsverordnung (</a:t>
            </a:r>
            <a:r>
              <a:rPr lang="de-DE" sz="1200" dirty="0" err="1" smtClean="0"/>
              <a:t>BildscharbV</a:t>
            </a:r>
            <a:r>
              <a:rPr lang="de-DE" sz="1200" dirty="0" smtClean="0"/>
              <a:t>)</a:t>
            </a:r>
          </a:p>
          <a:p>
            <a:endParaRPr lang="en-GB" noProof="0" dirty="0" smtClean="0"/>
          </a:p>
          <a:p>
            <a:pPr>
              <a:buClr>
                <a:srgbClr val="9CD360"/>
              </a:buClr>
              <a:buFont typeface="Wingdings" pitchFamily="2" charset="2"/>
              <a:buChar char="§"/>
            </a:pPr>
            <a:r>
              <a:rPr lang="de-DE" sz="1200" b="1" dirty="0" smtClean="0"/>
              <a:t>Arbeitsschutzgesetz (</a:t>
            </a:r>
            <a:r>
              <a:rPr lang="de-DE" sz="1200" b="1" dirty="0" err="1" smtClean="0"/>
              <a:t>ArbSchG</a:t>
            </a:r>
            <a:r>
              <a:rPr lang="de-DE" sz="1200" b="1" dirty="0" smtClean="0"/>
              <a:t>)</a:t>
            </a:r>
            <a:r>
              <a:rPr lang="de-DE" sz="1200" dirty="0" smtClean="0"/>
              <a:t/>
            </a:r>
            <a:br>
              <a:rPr lang="de-DE" sz="1200" dirty="0" smtClean="0"/>
            </a:br>
            <a:r>
              <a:rPr lang="de-DE" sz="1200" dirty="0" smtClean="0"/>
              <a:t>»Gesetz über die Durchführung von Maßnahmen des Arbeitsschutzes zur Verbesserung der Sicherheit und des Gesundheitsschutzes der Beschäftigten bei der Arbeit«</a:t>
            </a:r>
            <a:br>
              <a:rPr lang="de-DE" sz="1200" dirty="0" smtClean="0"/>
            </a:br>
            <a:r>
              <a:rPr lang="de-DE" sz="1200" dirty="0" smtClean="0"/>
              <a:t>Schutzziele für Beschäftigte</a:t>
            </a:r>
            <a:br>
              <a:rPr lang="de-DE" sz="1200" dirty="0" smtClean="0"/>
            </a:br>
            <a:r>
              <a:rPr lang="de-DE" sz="1200" dirty="0" smtClean="0">
                <a:hlinkClick r:id="rId3"/>
              </a:rPr>
              <a:t>http://www.gesetze-im-internet.de/arbschg/</a:t>
            </a:r>
            <a:endParaRPr lang="de-DE" sz="1200" dirty="0" smtClean="0"/>
          </a:p>
          <a:p>
            <a:pPr>
              <a:buClr>
                <a:srgbClr val="9CD360"/>
              </a:buClr>
              <a:buFont typeface="Wingdings" pitchFamily="2" charset="2"/>
              <a:buChar char="§"/>
            </a:pPr>
            <a:r>
              <a:rPr lang="de-DE" sz="1200" b="1" dirty="0" smtClean="0"/>
              <a:t>Bildschirmarbeitsverordnung (</a:t>
            </a:r>
            <a:r>
              <a:rPr lang="de-DE" sz="1200" b="1" dirty="0" err="1" smtClean="0"/>
              <a:t>BildscharbV</a:t>
            </a:r>
            <a:r>
              <a:rPr lang="de-DE" sz="1200" b="1" dirty="0" smtClean="0"/>
              <a:t>)</a:t>
            </a:r>
            <a:r>
              <a:rPr lang="de-DE" sz="1200" dirty="0" smtClean="0"/>
              <a:t/>
            </a:r>
            <a:br>
              <a:rPr lang="de-DE" sz="1200" dirty="0" smtClean="0"/>
            </a:br>
            <a:r>
              <a:rPr lang="de-DE" sz="1200" dirty="0" smtClean="0"/>
              <a:t>»Verordnung über Sicherheit und Gesundheitsschutz bei der Arbeit an Bildschirmgeräten«</a:t>
            </a:r>
            <a:br>
              <a:rPr lang="de-DE" sz="1200" dirty="0" smtClean="0"/>
            </a:br>
            <a:r>
              <a:rPr lang="de-DE" sz="1200" dirty="0" smtClean="0"/>
              <a:t>Umsetzung der Schutzziele des </a:t>
            </a:r>
            <a:r>
              <a:rPr lang="de-DE" sz="1200" dirty="0" err="1" smtClean="0"/>
              <a:t>ArbSchG</a:t>
            </a:r>
            <a:r>
              <a:rPr lang="de-DE" sz="1200" dirty="0" smtClean="0"/>
              <a:t> für Informationstechnik</a:t>
            </a:r>
            <a:br>
              <a:rPr lang="de-DE" sz="1200" dirty="0" smtClean="0"/>
            </a:br>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26</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27</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28</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29</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de-DE" sz="1200" b="1" dirty="0" err="1" smtClean="0"/>
              <a:t>effectiveness</a:t>
            </a:r>
            <a:r>
              <a:rPr lang="de-DE" sz="1200" b="1" dirty="0" smtClean="0"/>
              <a:t>: </a:t>
            </a:r>
            <a:r>
              <a:rPr lang="de-DE" sz="1200" dirty="0" err="1" smtClean="0"/>
              <a:t>the</a:t>
            </a:r>
            <a:r>
              <a:rPr lang="de-DE" sz="1200" dirty="0" smtClean="0"/>
              <a:t> </a:t>
            </a:r>
            <a:r>
              <a:rPr lang="de-DE" sz="1200" dirty="0" err="1" smtClean="0"/>
              <a:t>accuracy</a:t>
            </a:r>
            <a:r>
              <a:rPr lang="de-DE" sz="1200" dirty="0" smtClean="0"/>
              <a:t> </a:t>
            </a:r>
            <a:r>
              <a:rPr lang="de-DE" sz="1200" dirty="0" err="1" smtClean="0"/>
              <a:t>and</a:t>
            </a:r>
            <a:r>
              <a:rPr lang="de-DE" sz="1200" dirty="0" smtClean="0"/>
              <a:t> </a:t>
            </a:r>
            <a:r>
              <a:rPr lang="de-DE" sz="1200" dirty="0" err="1" smtClean="0"/>
              <a:t>completeness</a:t>
            </a:r>
            <a:r>
              <a:rPr lang="de-DE" sz="1200" dirty="0" smtClean="0"/>
              <a:t> </a:t>
            </a:r>
            <a:r>
              <a:rPr lang="de-DE" sz="1200" dirty="0" err="1" smtClean="0"/>
              <a:t>with</a:t>
            </a:r>
            <a:r>
              <a:rPr lang="de-DE" sz="1200" dirty="0" smtClean="0"/>
              <a:t> </a:t>
            </a:r>
            <a:r>
              <a:rPr lang="de-DE" sz="1200" dirty="0" err="1" smtClean="0"/>
              <a:t>which</a:t>
            </a:r>
            <a:r>
              <a:rPr lang="de-DE" sz="1200" dirty="0" smtClean="0"/>
              <a:t> </a:t>
            </a:r>
            <a:r>
              <a:rPr lang="de-DE" sz="1200" dirty="0" err="1" smtClean="0"/>
              <a:t>specified</a:t>
            </a:r>
            <a:r>
              <a:rPr lang="de-DE" sz="1200" dirty="0" smtClean="0"/>
              <a:t> </a:t>
            </a:r>
            <a:r>
              <a:rPr lang="de-DE" sz="1200" dirty="0" err="1" smtClean="0"/>
              <a:t>users</a:t>
            </a:r>
            <a:r>
              <a:rPr lang="de-DE" sz="1200" dirty="0" smtClean="0"/>
              <a:t> </a:t>
            </a:r>
            <a:r>
              <a:rPr lang="de-DE" sz="1200" dirty="0" err="1" smtClean="0"/>
              <a:t>can</a:t>
            </a:r>
            <a:r>
              <a:rPr lang="de-DE" sz="1200" dirty="0" smtClean="0"/>
              <a:t> </a:t>
            </a:r>
            <a:r>
              <a:rPr lang="de-DE" sz="1200" dirty="0" err="1" smtClean="0"/>
              <a:t>achieve</a:t>
            </a:r>
            <a:r>
              <a:rPr lang="de-DE" sz="1200" dirty="0" smtClean="0"/>
              <a:t> </a:t>
            </a:r>
            <a:r>
              <a:rPr lang="de-DE" sz="1200" dirty="0" err="1" smtClean="0"/>
              <a:t>specified</a:t>
            </a:r>
            <a:r>
              <a:rPr lang="de-DE" sz="1200" dirty="0" smtClean="0"/>
              <a:t> </a:t>
            </a:r>
            <a:r>
              <a:rPr lang="de-DE" sz="1200" dirty="0" err="1" smtClean="0"/>
              <a:t>goals</a:t>
            </a:r>
            <a:r>
              <a:rPr lang="de-DE" sz="1200" dirty="0" smtClean="0"/>
              <a:t> in </a:t>
            </a:r>
            <a:r>
              <a:rPr lang="de-DE" sz="1200" dirty="0" err="1" smtClean="0"/>
              <a:t>particular</a:t>
            </a:r>
            <a:r>
              <a:rPr lang="de-DE" sz="1200" dirty="0" smtClean="0"/>
              <a:t> </a:t>
            </a:r>
            <a:r>
              <a:rPr lang="de-DE" sz="1200" dirty="0" err="1" smtClean="0"/>
              <a:t>environments</a:t>
            </a:r>
            <a:r>
              <a:rPr lang="de-DE" sz="1200" dirty="0" smtClean="0"/>
              <a:t> </a:t>
            </a:r>
            <a:r>
              <a:rPr lang="de-DE" sz="1200" b="1" dirty="0" err="1" smtClean="0"/>
              <a:t>efficiency</a:t>
            </a:r>
            <a:r>
              <a:rPr lang="de-DE" sz="1200" b="1" dirty="0" smtClean="0"/>
              <a:t>:</a:t>
            </a:r>
            <a:r>
              <a:rPr lang="de-DE" sz="1200" dirty="0" smtClean="0"/>
              <a:t> </a:t>
            </a:r>
            <a:r>
              <a:rPr lang="de-DE" sz="1200" dirty="0" err="1" smtClean="0"/>
              <a:t>the</a:t>
            </a:r>
            <a:r>
              <a:rPr lang="de-DE" sz="1200" dirty="0" smtClean="0"/>
              <a:t> </a:t>
            </a:r>
            <a:r>
              <a:rPr lang="de-DE" sz="1200" dirty="0" err="1" smtClean="0"/>
              <a:t>resources</a:t>
            </a:r>
            <a:r>
              <a:rPr lang="de-DE" sz="1200" dirty="0" smtClean="0"/>
              <a:t> </a:t>
            </a:r>
            <a:r>
              <a:rPr lang="de-DE" sz="1200" dirty="0" err="1" smtClean="0"/>
              <a:t>expended</a:t>
            </a:r>
            <a:r>
              <a:rPr lang="de-DE" sz="1200" dirty="0" smtClean="0"/>
              <a:t> in </a:t>
            </a:r>
            <a:r>
              <a:rPr lang="de-DE" sz="1200" dirty="0" err="1" smtClean="0"/>
              <a:t>relation</a:t>
            </a:r>
            <a:r>
              <a:rPr lang="de-DE" sz="1200" dirty="0" smtClean="0"/>
              <a:t> </a:t>
            </a:r>
            <a:r>
              <a:rPr lang="de-DE" sz="1200" dirty="0" err="1" smtClean="0"/>
              <a:t>to</a:t>
            </a:r>
            <a:r>
              <a:rPr lang="de-DE" sz="1200" dirty="0" smtClean="0"/>
              <a:t> </a:t>
            </a:r>
            <a:r>
              <a:rPr lang="de-DE" sz="1200" dirty="0" err="1" smtClean="0"/>
              <a:t>the</a:t>
            </a:r>
            <a:r>
              <a:rPr lang="de-DE" sz="1200" dirty="0" smtClean="0"/>
              <a:t> </a:t>
            </a:r>
            <a:r>
              <a:rPr lang="de-DE" sz="1200" dirty="0" err="1" smtClean="0"/>
              <a:t>accuracy</a:t>
            </a:r>
            <a:r>
              <a:rPr lang="de-DE" sz="1200" dirty="0" smtClean="0"/>
              <a:t> </a:t>
            </a:r>
            <a:r>
              <a:rPr lang="de-DE" sz="1200" dirty="0" err="1" smtClean="0"/>
              <a:t>and</a:t>
            </a:r>
            <a:r>
              <a:rPr lang="de-DE" sz="1200" dirty="0" smtClean="0"/>
              <a:t> </a:t>
            </a:r>
            <a:r>
              <a:rPr lang="de-DE" sz="1200" dirty="0" err="1" smtClean="0"/>
              <a:t>completeness</a:t>
            </a:r>
            <a:r>
              <a:rPr lang="de-DE" sz="1200" dirty="0" smtClean="0"/>
              <a:t> </a:t>
            </a:r>
            <a:r>
              <a:rPr lang="de-DE" sz="1200" dirty="0" err="1" smtClean="0"/>
              <a:t>of</a:t>
            </a:r>
            <a:r>
              <a:rPr lang="de-DE" sz="1200" dirty="0" smtClean="0"/>
              <a:t> </a:t>
            </a:r>
            <a:r>
              <a:rPr lang="de-DE" sz="1200" dirty="0" err="1" smtClean="0"/>
              <a:t>goals</a:t>
            </a:r>
            <a:r>
              <a:rPr lang="de-DE" sz="1200" dirty="0" smtClean="0"/>
              <a:t> </a:t>
            </a:r>
            <a:r>
              <a:rPr lang="de-DE" sz="1200" dirty="0" err="1" smtClean="0"/>
              <a:t>achieved</a:t>
            </a:r>
            <a:r>
              <a:rPr lang="de-DE" sz="1200" dirty="0" smtClean="0"/>
              <a:t>  </a:t>
            </a:r>
            <a:r>
              <a:rPr lang="de-DE" sz="1200" b="1" dirty="0" err="1" smtClean="0"/>
              <a:t>satisfaction</a:t>
            </a:r>
            <a:r>
              <a:rPr lang="de-DE" sz="1200" b="1" dirty="0" smtClean="0"/>
              <a:t>:</a:t>
            </a:r>
            <a:r>
              <a:rPr lang="de-DE" sz="1200" dirty="0" smtClean="0"/>
              <a:t> </a:t>
            </a:r>
            <a:r>
              <a:rPr lang="de-DE" sz="1200" dirty="0" err="1" smtClean="0"/>
              <a:t>the</a:t>
            </a:r>
            <a:r>
              <a:rPr lang="de-DE" sz="1200" dirty="0" smtClean="0"/>
              <a:t> </a:t>
            </a:r>
            <a:r>
              <a:rPr lang="de-DE" sz="1200" dirty="0" err="1" smtClean="0"/>
              <a:t>comfort</a:t>
            </a:r>
            <a:r>
              <a:rPr lang="de-DE" sz="1200" dirty="0" smtClean="0"/>
              <a:t> </a:t>
            </a:r>
            <a:r>
              <a:rPr lang="de-DE" sz="1200" dirty="0" err="1" smtClean="0"/>
              <a:t>and</a:t>
            </a:r>
            <a:r>
              <a:rPr lang="de-DE" sz="1200" dirty="0" smtClean="0"/>
              <a:t> </a:t>
            </a:r>
            <a:r>
              <a:rPr lang="de-DE" sz="1200" dirty="0" err="1" smtClean="0"/>
              <a:t>acceptability</a:t>
            </a:r>
            <a:r>
              <a:rPr lang="de-DE" sz="1200" dirty="0" smtClean="0"/>
              <a:t> </a:t>
            </a:r>
            <a:r>
              <a:rPr lang="de-DE" sz="1200" dirty="0" err="1" smtClean="0"/>
              <a:t>of</a:t>
            </a:r>
            <a:r>
              <a:rPr lang="de-DE" sz="1200" dirty="0" smtClean="0"/>
              <a:t> </a:t>
            </a:r>
            <a:r>
              <a:rPr lang="de-DE" sz="1200" dirty="0" err="1" smtClean="0"/>
              <a:t>the</a:t>
            </a:r>
            <a:r>
              <a:rPr lang="de-DE" sz="1200" dirty="0" smtClean="0"/>
              <a:t> </a:t>
            </a:r>
            <a:r>
              <a:rPr lang="de-DE" sz="1200" dirty="0" err="1" smtClean="0"/>
              <a:t>work</a:t>
            </a:r>
            <a:r>
              <a:rPr lang="de-DE" sz="1200" dirty="0" smtClean="0"/>
              <a:t> </a:t>
            </a:r>
            <a:r>
              <a:rPr lang="de-DE" sz="1200" dirty="0" err="1" smtClean="0"/>
              <a:t>system</a:t>
            </a:r>
            <a:r>
              <a:rPr lang="de-DE" sz="1200" dirty="0" smtClean="0"/>
              <a:t> </a:t>
            </a:r>
            <a:r>
              <a:rPr lang="de-DE" sz="1200" dirty="0" err="1" smtClean="0"/>
              <a:t>to</a:t>
            </a:r>
            <a:r>
              <a:rPr lang="de-DE" sz="1200" dirty="0" smtClean="0"/>
              <a:t> </a:t>
            </a:r>
            <a:r>
              <a:rPr lang="de-DE" sz="1200" dirty="0" err="1" smtClean="0"/>
              <a:t>its</a:t>
            </a:r>
            <a:r>
              <a:rPr lang="de-DE" sz="1200" dirty="0" smtClean="0"/>
              <a:t> </a:t>
            </a:r>
            <a:r>
              <a:rPr lang="de-DE" sz="1200" dirty="0" err="1" smtClean="0"/>
              <a:t>users</a:t>
            </a:r>
            <a:r>
              <a:rPr lang="de-DE" sz="1200" dirty="0" smtClean="0"/>
              <a:t> </a:t>
            </a:r>
            <a:r>
              <a:rPr lang="de-DE" sz="1200" dirty="0" err="1" smtClean="0"/>
              <a:t>and</a:t>
            </a:r>
            <a:r>
              <a:rPr lang="de-DE" sz="1200" dirty="0" smtClean="0"/>
              <a:t> </a:t>
            </a:r>
            <a:r>
              <a:rPr lang="de-DE" sz="1200" dirty="0" err="1" smtClean="0"/>
              <a:t>other</a:t>
            </a:r>
            <a:r>
              <a:rPr lang="de-DE" sz="1200" dirty="0" smtClean="0"/>
              <a:t> </a:t>
            </a:r>
            <a:r>
              <a:rPr lang="de-DE" sz="1200" dirty="0" err="1" smtClean="0"/>
              <a:t>people</a:t>
            </a:r>
            <a:r>
              <a:rPr lang="de-DE" sz="1200" dirty="0" smtClean="0"/>
              <a:t> </a:t>
            </a:r>
            <a:r>
              <a:rPr lang="de-DE" sz="1200" dirty="0" err="1" smtClean="0"/>
              <a:t>affected</a:t>
            </a:r>
            <a:r>
              <a:rPr lang="de-DE" sz="1200" dirty="0" smtClean="0"/>
              <a:t> </a:t>
            </a:r>
            <a:r>
              <a:rPr lang="de-DE" sz="1200" dirty="0" err="1" smtClean="0"/>
              <a:t>by</a:t>
            </a:r>
            <a:r>
              <a:rPr lang="de-DE" sz="1200" dirty="0" smtClean="0"/>
              <a:t> </a:t>
            </a:r>
            <a:r>
              <a:rPr lang="de-DE" sz="1200" dirty="0" err="1" smtClean="0"/>
              <a:t>its</a:t>
            </a:r>
            <a:r>
              <a:rPr lang="de-DE" sz="1200" dirty="0" smtClean="0"/>
              <a:t> </a:t>
            </a:r>
            <a:r>
              <a:rPr lang="de-DE" sz="1200" dirty="0" err="1" smtClean="0"/>
              <a:t>use</a:t>
            </a:r>
            <a:r>
              <a:rPr lang="de-DE" sz="1200" dirty="0" smtClean="0"/>
              <a:t>	</a:t>
            </a:r>
          </a:p>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3</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Clr>
                <a:srgbClr val="9CD360"/>
              </a:buClr>
            </a:pPr>
            <a:r>
              <a:rPr lang="en-GB" sz="1200" noProof="0" dirty="0" smtClean="0">
                <a:solidFill>
                  <a:schemeClr val="tx1">
                    <a:lumMod val="65000"/>
                    <a:lumOff val="35000"/>
                  </a:schemeClr>
                </a:solidFill>
                <a:latin typeface="Calibri"/>
                <a:cs typeface="Calibri"/>
              </a:rPr>
              <a:t>(Software traceability needs to be achieved in order to fulfil certain standards and make it easier to keep an overview in big software development projects.)</a:t>
            </a:r>
            <a:endParaRPr lang="en-GB" noProof="0" dirty="0" smtClean="0">
              <a:solidFill>
                <a:schemeClr val="tx1">
                  <a:lumMod val="65000"/>
                  <a:lumOff val="35000"/>
                </a:schemeClr>
              </a:solidFill>
              <a:latin typeface="Calibri"/>
              <a:cs typeface="Calibri"/>
            </a:endParaRPr>
          </a:p>
        </p:txBody>
      </p:sp>
      <p:sp>
        <p:nvSpPr>
          <p:cNvPr id="4" name="Foliennummernplatzhalter 3"/>
          <p:cNvSpPr>
            <a:spLocks noGrp="1"/>
          </p:cNvSpPr>
          <p:nvPr>
            <p:ph type="sldNum" idx="10"/>
          </p:nvPr>
        </p:nvSpPr>
        <p:spPr/>
        <p:txBody>
          <a:bodyPr/>
          <a:lstStyle/>
          <a:p>
            <a:fld id="{CC624DD8-3806-4704-99C4-EA99CD48AE07}" type="slidenum">
              <a:rPr lang="de-DE" smtClean="0"/>
              <a:pPr/>
              <a:t>30</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31</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32</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This might be positive or negative</a:t>
            </a:r>
          </a:p>
          <a:p>
            <a:r>
              <a:rPr lang="en-GB" b="0" baseline="0" noProof="0" dirty="0" smtClean="0"/>
              <a:t>Many views &gt; complexity</a:t>
            </a:r>
          </a:p>
          <a:p>
            <a:r>
              <a:rPr lang="en-GB" b="0" baseline="0" noProof="0" dirty="0" smtClean="0"/>
              <a:t>But: allow users to work on different tasks in parallel</a:t>
            </a:r>
            <a:endParaRPr lang="en-GB" b="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33</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The views can be placed and combined as the user pleases&gt; high degree of individualization + they support the user in working on different tasks in parallel (Suitability for individualization, Suitability for the task)</a:t>
            </a:r>
          </a:p>
          <a:p>
            <a:r>
              <a:rPr lang="en-GB" b="0" baseline="0" noProof="0" dirty="0" smtClean="0"/>
              <a:t>BUT: The views are used in an unknown, unforeseeable context – they must be clearly named and self-descriptive &gt; fully usable as they are </a:t>
            </a:r>
          </a:p>
          <a:p>
            <a:r>
              <a:rPr lang="en-GB" b="0" baseline="0" noProof="0" dirty="0" smtClean="0"/>
              <a:t>It needs to be clear what can be done in a view and which options it provides… and this leads us to the next problem:…</a:t>
            </a:r>
          </a:p>
        </p:txBody>
      </p:sp>
      <p:sp>
        <p:nvSpPr>
          <p:cNvPr id="4" name="Foliennummernplatzhalter 3"/>
          <p:cNvSpPr>
            <a:spLocks noGrp="1"/>
          </p:cNvSpPr>
          <p:nvPr>
            <p:ph type="sldNum" idx="10"/>
          </p:nvPr>
        </p:nvSpPr>
        <p:spPr/>
        <p:txBody>
          <a:bodyPr/>
          <a:lstStyle/>
          <a:p>
            <a:fld id="{CC624DD8-3806-4704-99C4-EA99CD48AE07}" type="slidenum">
              <a:rPr lang="de-DE" smtClean="0"/>
              <a:pPr/>
              <a:t>34</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In every view there are options shown directly in the view and options hidden behind menus in the views</a:t>
            </a:r>
          </a:p>
          <a:p>
            <a:r>
              <a:rPr lang="en-GB" b="0" baseline="0" noProof="0" dirty="0" smtClean="0"/>
              <a:t>This violates the dialogue principle self-descriptiveness – as the user can not immediately see which options are available</a:t>
            </a:r>
          </a:p>
          <a:p>
            <a:r>
              <a:rPr lang="en-GB" b="0" baseline="0" noProof="0" dirty="0" smtClean="0"/>
              <a:t>It might be helpful to provide new/inexperienced users with a guided tour or tutorials in order to inform them about the other available options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0" baseline="0" noProof="0" dirty="0" smtClean="0"/>
              <a:t>Important options should be available right in the view menu – this should be made sure</a:t>
            </a:r>
          </a:p>
          <a:p>
            <a:endParaRPr lang="de-DE" b="1" baseline="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35</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Important options should be available and visible right in the menu of the view – this should be made sure</a:t>
            </a:r>
          </a:p>
          <a:p>
            <a:r>
              <a:rPr lang="en-GB" b="0" baseline="0" noProof="0" dirty="0" smtClean="0"/>
              <a:t>It might be helpful to provide new/inexperienced users with a guided tour or tutorials in order to inform them about the other available options</a:t>
            </a:r>
            <a:endParaRPr lang="en-GB" b="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36</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Error and status notifications are shown in the bottom bar -&gt; this is not conform with the users expectations, as the user does not easily find the error messages </a:t>
            </a:r>
          </a:p>
          <a:p>
            <a:r>
              <a:rPr lang="en-GB" baseline="0" noProof="0" dirty="0" smtClean="0"/>
              <a:t>it also violates the dialog principle self-descriptiveness</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37</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The error and status notifications should be shown in context – in the place they relate to</a:t>
            </a:r>
          </a:p>
          <a:p>
            <a:r>
              <a:rPr lang="en-GB" baseline="0" noProof="0" dirty="0" smtClean="0"/>
              <a:t>This allows the user to easily notice the message and properly understand it</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38</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When starting up eclipse, you might be provided with this error message.</a:t>
            </a:r>
          </a:p>
          <a:p>
            <a:r>
              <a:rPr lang="en-GB" baseline="0" noProof="0" dirty="0" smtClean="0"/>
              <a:t>If you need further details, you might click on the „Detail“ Button</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39</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4</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Exact same text in the „Details“ section as in the regular pop-up text &gt; clicking the „Details“ Button has no additional value</a:t>
            </a:r>
          </a:p>
          <a:p>
            <a:r>
              <a:rPr lang="en-GB" baseline="0" noProof="0" dirty="0" smtClean="0"/>
              <a:t>No real error tolerance &gt; The reason for the error is named -&gt; But no detailed information on how to fix the error is provided</a:t>
            </a:r>
          </a:p>
          <a:p>
            <a:r>
              <a:rPr lang="en-GB" baseline="0" noProof="0" dirty="0" smtClean="0"/>
              <a:t>Instead the user is told how he can avoid the message being shown (not suitable for the tasks – this is not what the user wants to do right now) + there is no simple way to do this</a:t>
            </a:r>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40</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An inexperienced user might not know what all the icons stand for &gt; the tooltips describing the functionality of an icon appear quite late</a:t>
            </a:r>
          </a:p>
          <a:p>
            <a:r>
              <a:rPr lang="en-GB" b="0" baseline="0" noProof="0" dirty="0" smtClean="0"/>
              <a:t>This causes no optimal self-descriptiveness, no optimal suitability for learning</a:t>
            </a:r>
          </a:p>
          <a:p>
            <a:r>
              <a:rPr lang="en-GB" b="0" baseline="0" noProof="0" dirty="0" smtClean="0"/>
              <a:t>Users in interviews „Oh, there are tooltips?“</a:t>
            </a:r>
          </a:p>
          <a:p>
            <a:endParaRPr lang="en-GB" b="0" baseline="0" noProof="0" dirty="0" smtClean="0"/>
          </a:p>
          <a:p>
            <a:r>
              <a:rPr lang="en-GB" b="0" baseline="0" noProof="0" dirty="0" smtClean="0"/>
              <a:t>Tooltips should simply appear faster! – and the icons should be designed clearly so that tooltips are not even needed</a:t>
            </a:r>
            <a:endParaRPr lang="en-GB" b="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41</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Not consistent with user expectations – in almost every other program the user might know the tabs are placed at the top – if the user is not used to eclipse</a:t>
            </a:r>
          </a:p>
          <a:p>
            <a:r>
              <a:rPr lang="en-GB" b="0" baseline="0" noProof="0" dirty="0" smtClean="0"/>
              <a:t>This is a problem for new users – it might not be a problem for experienced eclipse users as they are used to it</a:t>
            </a:r>
            <a:endParaRPr lang="en-GB" b="0"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42</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In our tool YAKINDU Traceability we put the tabs at the top as most users are not familiar with eclipse</a:t>
            </a:r>
          </a:p>
          <a:p>
            <a:r>
              <a:rPr lang="en-GB" baseline="0" noProof="0" dirty="0" smtClean="0"/>
              <a:t>Tabs at the top are more familiar to them + allow them to easily use the tool</a:t>
            </a:r>
          </a:p>
          <a:p>
            <a:r>
              <a:rPr lang="en-GB" baseline="0" noProof="0" dirty="0" smtClean="0"/>
              <a:t>Of cause this is limited: If different levels of tabs are needed this becomes hard to overview (nested tabs)</a:t>
            </a:r>
          </a:p>
          <a:p>
            <a:endParaRPr lang="de-DE" baseline="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43</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We cannot say that the usability of eclipse is bad or good – because this always depends on the user, his tasks and his environment.</a:t>
            </a:r>
          </a:p>
          <a:p>
            <a:r>
              <a:rPr lang="en-GB" b="0" baseline="0" noProof="0" dirty="0" smtClean="0"/>
              <a:t>But we can state that eclipse poses some hurdles – especially for new users But:</a:t>
            </a:r>
          </a:p>
          <a:p>
            <a:r>
              <a:rPr lang="en-GB" b="0" baseline="0" noProof="0" dirty="0" smtClean="0"/>
              <a:t>Eclipse offers a lot of functionality in different views: It is a powerful tool and hard to grasp at once – but it is also highly suitable for individualization – and this can help to get the full benefit out of using eclipse.</a:t>
            </a:r>
          </a:p>
          <a:p>
            <a:r>
              <a:rPr lang="en-GB" b="0" baseline="0" noProof="0" dirty="0" smtClean="0"/>
              <a:t>But there are also some general usability problems like e.g. with the status and error notifications and messages and the error dialogues that could be improved directly within eclipse.</a:t>
            </a:r>
          </a:p>
          <a:p>
            <a:r>
              <a:rPr lang="en-GB" b="0" baseline="0" noProof="0" dirty="0" smtClean="0"/>
              <a:t>Usability can be the factor differentiating Tools build on eclipse like YT but it can also be the factor differentiating IDEs and therefore it can be the factor deciding which IDE is used</a:t>
            </a:r>
          </a:p>
          <a:p>
            <a:r>
              <a:rPr lang="de-DE" b="0" baseline="0" dirty="0" smtClean="0"/>
              <a:t>Software </a:t>
            </a:r>
            <a:r>
              <a:rPr lang="de-DE" b="0" baseline="0" dirty="0" err="1" smtClean="0"/>
              <a:t>development</a:t>
            </a:r>
            <a:r>
              <a:rPr lang="de-DE" b="0" baseline="0" dirty="0" smtClean="0"/>
              <a:t> </a:t>
            </a:r>
            <a:r>
              <a:rPr lang="de-DE" b="0" baseline="0" dirty="0" err="1" smtClean="0"/>
              <a:t>is</a:t>
            </a:r>
            <a:r>
              <a:rPr lang="de-DE" b="0" baseline="0" dirty="0" smtClean="0"/>
              <a:t> a </a:t>
            </a:r>
            <a:r>
              <a:rPr lang="de-DE" b="0" baseline="0" dirty="0" err="1" smtClean="0"/>
              <a:t>complex</a:t>
            </a:r>
            <a:r>
              <a:rPr lang="de-DE" b="0" baseline="0" dirty="0" smtClean="0"/>
              <a:t> </a:t>
            </a:r>
            <a:r>
              <a:rPr lang="de-DE" b="0" baseline="0" dirty="0" err="1" smtClean="0"/>
              <a:t>task</a:t>
            </a:r>
            <a:r>
              <a:rPr lang="de-DE" b="0" baseline="0" dirty="0" smtClean="0"/>
              <a:t> </a:t>
            </a:r>
            <a:r>
              <a:rPr lang="de-DE" b="0" baseline="0" dirty="0" err="1" smtClean="0"/>
              <a:t>as</a:t>
            </a:r>
            <a:r>
              <a:rPr lang="de-DE" b="0" baseline="0" dirty="0" smtClean="0"/>
              <a:t> </a:t>
            </a:r>
            <a:r>
              <a:rPr lang="de-DE" b="0" baseline="0" dirty="0" err="1" smtClean="0"/>
              <a:t>it</a:t>
            </a:r>
            <a:r>
              <a:rPr lang="de-DE" b="0" baseline="0" dirty="0" smtClean="0"/>
              <a:t> </a:t>
            </a:r>
            <a:r>
              <a:rPr lang="de-DE" b="0" baseline="0" dirty="0" err="1" smtClean="0"/>
              <a:t>is</a:t>
            </a:r>
            <a:r>
              <a:rPr lang="de-DE" b="0" baseline="0" dirty="0" smtClean="0"/>
              <a:t> – </a:t>
            </a:r>
            <a:r>
              <a:rPr lang="de-DE" b="0" baseline="0" dirty="0" err="1" smtClean="0"/>
              <a:t>developers</a:t>
            </a:r>
            <a:r>
              <a:rPr lang="de-DE" b="0" baseline="0" dirty="0" smtClean="0"/>
              <a:t> do not </a:t>
            </a:r>
            <a:r>
              <a:rPr lang="de-DE" b="0" baseline="0" dirty="0" err="1" smtClean="0"/>
              <a:t>need</a:t>
            </a:r>
            <a:r>
              <a:rPr lang="de-DE" b="0" baseline="0" dirty="0" smtClean="0"/>
              <a:t> </a:t>
            </a:r>
            <a:r>
              <a:rPr lang="de-DE" b="0" baseline="0" dirty="0" err="1" smtClean="0"/>
              <a:t>further</a:t>
            </a:r>
            <a:r>
              <a:rPr lang="de-DE" b="0" baseline="0" dirty="0" smtClean="0"/>
              <a:t> </a:t>
            </a:r>
            <a:r>
              <a:rPr lang="de-DE" b="0" baseline="0" dirty="0" err="1" smtClean="0"/>
              <a:t>distraction</a:t>
            </a:r>
            <a:r>
              <a:rPr lang="de-DE" b="0" baseline="0" dirty="0" smtClean="0"/>
              <a:t>.</a:t>
            </a:r>
          </a:p>
          <a:p>
            <a:r>
              <a:rPr lang="de-DE" b="0" baseline="0" dirty="0" err="1" smtClean="0"/>
              <a:t>Good</a:t>
            </a:r>
            <a:r>
              <a:rPr lang="de-DE" b="0" baseline="0" dirty="0" smtClean="0"/>
              <a:t> </a:t>
            </a:r>
            <a:r>
              <a:rPr lang="de-DE" b="0" baseline="0" dirty="0" err="1" smtClean="0"/>
              <a:t>usability</a:t>
            </a:r>
            <a:r>
              <a:rPr lang="de-DE" b="0" baseline="0" dirty="0" smtClean="0"/>
              <a:t> </a:t>
            </a:r>
            <a:r>
              <a:rPr lang="de-DE" b="0" baseline="0" dirty="0" err="1" smtClean="0"/>
              <a:t>of</a:t>
            </a:r>
            <a:r>
              <a:rPr lang="de-DE" b="0" baseline="0" dirty="0" smtClean="0"/>
              <a:t> </a:t>
            </a:r>
            <a:r>
              <a:rPr lang="de-DE" b="0" baseline="0" dirty="0" err="1" smtClean="0"/>
              <a:t>their</a:t>
            </a:r>
            <a:r>
              <a:rPr lang="de-DE" b="0" baseline="0" dirty="0" smtClean="0"/>
              <a:t> IDE </a:t>
            </a:r>
            <a:r>
              <a:rPr lang="de-DE" b="0" baseline="0" dirty="0" err="1" smtClean="0"/>
              <a:t>allows</a:t>
            </a:r>
            <a:r>
              <a:rPr lang="de-DE" b="0" baseline="0" dirty="0" smtClean="0"/>
              <a:t> </a:t>
            </a:r>
            <a:r>
              <a:rPr lang="de-DE" b="0" baseline="0" dirty="0" err="1" smtClean="0"/>
              <a:t>them</a:t>
            </a:r>
            <a:r>
              <a:rPr lang="de-DE" b="0" baseline="0" dirty="0" smtClean="0"/>
              <a:t> </a:t>
            </a:r>
            <a:r>
              <a:rPr lang="de-DE" b="0" baseline="0" dirty="0" err="1" smtClean="0"/>
              <a:t>to</a:t>
            </a:r>
            <a:r>
              <a:rPr lang="de-DE" b="0" baseline="0" dirty="0" smtClean="0"/>
              <a:t> </a:t>
            </a:r>
            <a:r>
              <a:rPr lang="de-DE" b="0" baseline="0" dirty="0" err="1" smtClean="0"/>
              <a:t>fully</a:t>
            </a:r>
            <a:r>
              <a:rPr lang="de-DE" b="0" baseline="0" dirty="0" smtClean="0"/>
              <a:t> </a:t>
            </a:r>
            <a:r>
              <a:rPr lang="de-DE" b="0" baseline="0" dirty="0" err="1" smtClean="0"/>
              <a:t>focus</a:t>
            </a:r>
            <a:r>
              <a:rPr lang="de-DE" b="0" baseline="0" dirty="0" smtClean="0"/>
              <a:t> on </a:t>
            </a:r>
            <a:r>
              <a:rPr lang="de-DE" b="0" baseline="0" dirty="0" err="1" smtClean="0"/>
              <a:t>their</a:t>
            </a:r>
            <a:r>
              <a:rPr lang="de-DE" b="0" baseline="0" dirty="0" smtClean="0"/>
              <a:t> </a:t>
            </a:r>
            <a:r>
              <a:rPr lang="de-DE" b="0" baseline="0" dirty="0" err="1" smtClean="0"/>
              <a:t>tasks</a:t>
            </a:r>
            <a:r>
              <a:rPr lang="de-DE" b="0" baseline="0" dirty="0" smtClean="0"/>
              <a:t> – </a:t>
            </a:r>
            <a:r>
              <a:rPr lang="de-DE" b="0" baseline="0" dirty="0" err="1" smtClean="0"/>
              <a:t>and</a:t>
            </a:r>
            <a:r>
              <a:rPr lang="de-DE" b="0" baseline="0" dirty="0" smtClean="0"/>
              <a:t> </a:t>
            </a:r>
            <a:r>
              <a:rPr lang="de-DE" b="0" baseline="0" dirty="0" err="1" smtClean="0"/>
              <a:t>can</a:t>
            </a:r>
            <a:r>
              <a:rPr lang="de-DE" b="0" baseline="0" dirty="0" smtClean="0"/>
              <a:t> </a:t>
            </a:r>
            <a:r>
              <a:rPr lang="de-DE" b="0" baseline="0" dirty="0" err="1" smtClean="0"/>
              <a:t>ease</a:t>
            </a:r>
            <a:r>
              <a:rPr lang="de-DE" b="0" baseline="0" dirty="0" smtClean="0"/>
              <a:t> </a:t>
            </a:r>
            <a:r>
              <a:rPr lang="de-DE" b="0" baseline="0" dirty="0" err="1" smtClean="0"/>
              <a:t>their</a:t>
            </a:r>
            <a:r>
              <a:rPr lang="de-DE" b="0" baseline="0" dirty="0" smtClean="0"/>
              <a:t> </a:t>
            </a:r>
            <a:r>
              <a:rPr lang="de-DE" b="0" baseline="0" dirty="0" err="1" smtClean="0"/>
              <a:t>work</a:t>
            </a:r>
            <a:r>
              <a:rPr lang="de-DE" b="0" baseline="0" dirty="0" smtClean="0"/>
              <a:t> a </a:t>
            </a:r>
            <a:r>
              <a:rPr lang="de-DE" b="0" baseline="0" dirty="0" err="1" smtClean="0"/>
              <a:t>little</a:t>
            </a:r>
            <a:r>
              <a:rPr lang="de-DE" b="0" baseline="0" dirty="0" smtClean="0"/>
              <a:t> </a:t>
            </a:r>
            <a:r>
              <a:rPr lang="de-DE" b="0" baseline="0" dirty="0" err="1" smtClean="0"/>
              <a:t>bit</a:t>
            </a:r>
            <a:r>
              <a:rPr lang="de-DE" b="0" baseline="0" dirty="0" smtClean="0"/>
              <a:t>.</a:t>
            </a:r>
          </a:p>
          <a:p>
            <a:endParaRPr lang="en-GB" baseline="0" noProof="0"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44</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baseline="0" noProof="0" dirty="0" smtClean="0"/>
              <a:t>Important: Experienced users are annoyed by bad usability – but they have already learned to cope with it and use the tool nonetheless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0" baseline="0" noProof="0" dirty="0" smtClean="0"/>
              <a:t>New and inexperienced users might face insuperable challenges due to bad usability and completely quit using the tool – eclipse needs to be more suitable for learnability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0" baseline="0" noProof="0" dirty="0" smtClean="0"/>
              <a:t>Usability is important and helpful – even and especially in eclipse. So, we should work on improving the eclipse usability!</a:t>
            </a:r>
          </a:p>
        </p:txBody>
      </p:sp>
      <p:sp>
        <p:nvSpPr>
          <p:cNvPr id="4" name="Foliennummernplatzhalter 3"/>
          <p:cNvSpPr>
            <a:spLocks noGrp="1"/>
          </p:cNvSpPr>
          <p:nvPr>
            <p:ph type="sldNum" idx="10"/>
          </p:nvPr>
        </p:nvSpPr>
        <p:spPr/>
        <p:txBody>
          <a:bodyPr/>
          <a:lstStyle/>
          <a:p>
            <a:fld id="{CC624DD8-3806-4704-99C4-EA99CD48AE07}" type="slidenum">
              <a:rPr lang="de-DE" smtClean="0"/>
              <a:pPr/>
              <a:t>45</a:t>
            </a:fld>
            <a:endParaRPr lang="de-DE"/>
          </a:p>
        </p:txBody>
      </p:sp>
    </p:spTree>
    <p:extLst>
      <p:ext uri="{BB962C8B-B14F-4D97-AF65-F5344CB8AC3E}">
        <p14:creationId xmlns:p14="http://schemas.microsoft.com/office/powerpoint/2010/main" val="4272825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46</a:t>
            </a:fld>
            <a:endParaRPr lang="de-DE"/>
          </a:p>
        </p:txBody>
      </p:sp>
    </p:spTree>
    <p:extLst>
      <p:ext uri="{BB962C8B-B14F-4D97-AF65-F5344CB8AC3E}">
        <p14:creationId xmlns:p14="http://schemas.microsoft.com/office/powerpoint/2010/main" val="297241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5</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fld id="{CC624DD8-3806-4704-99C4-EA99CD48AE07}" type="slidenum">
              <a:rPr lang="de-DE" smtClean="0"/>
              <a:pPr/>
              <a:t>6</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Physical</a:t>
            </a:r>
            <a:endParaRPr lang="de-DE" dirty="0" smtClean="0"/>
          </a:p>
          <a:p>
            <a:r>
              <a:rPr lang="de-DE" dirty="0" err="1" smtClean="0"/>
              <a:t>Social</a:t>
            </a:r>
            <a:endParaRPr lang="de-DE" dirty="0" smtClean="0"/>
          </a:p>
          <a:p>
            <a:r>
              <a:rPr lang="de-DE" dirty="0" err="1" smtClean="0"/>
              <a:t>Organizational</a:t>
            </a:r>
            <a:endParaRPr lang="de-DE" dirty="0" smtClean="0"/>
          </a:p>
        </p:txBody>
      </p:sp>
      <p:sp>
        <p:nvSpPr>
          <p:cNvPr id="4" name="Foliennummernplatzhalter 3"/>
          <p:cNvSpPr>
            <a:spLocks noGrp="1"/>
          </p:cNvSpPr>
          <p:nvPr>
            <p:ph type="sldNum" idx="10"/>
          </p:nvPr>
        </p:nvSpPr>
        <p:spPr/>
        <p:txBody>
          <a:bodyPr/>
          <a:lstStyle/>
          <a:p>
            <a:fld id="{CC624DD8-3806-4704-99C4-EA99CD48AE07}" type="slidenum">
              <a:rPr lang="de-DE" smtClean="0"/>
              <a:pPr/>
              <a:t>7</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noProof="0" dirty="0"/>
          </a:p>
        </p:txBody>
      </p:sp>
      <p:sp>
        <p:nvSpPr>
          <p:cNvPr id="4" name="Foliennummernplatzhalter 3"/>
          <p:cNvSpPr>
            <a:spLocks noGrp="1"/>
          </p:cNvSpPr>
          <p:nvPr>
            <p:ph type="sldNum" idx="10"/>
          </p:nvPr>
        </p:nvSpPr>
        <p:spPr/>
        <p:txBody>
          <a:bodyPr/>
          <a:lstStyle/>
          <a:p>
            <a:fld id="{CC624DD8-3806-4704-99C4-EA99CD48AE07}" type="slidenum">
              <a:rPr lang="de-DE" smtClean="0"/>
              <a:pPr/>
              <a:t>8</a:t>
            </a:fld>
            <a:endParaRPr lang="de-DE"/>
          </a:p>
        </p:txBody>
      </p:sp>
    </p:spTree>
    <p:extLst>
      <p:ext uri="{BB962C8B-B14F-4D97-AF65-F5344CB8AC3E}">
        <p14:creationId xmlns:p14="http://schemas.microsoft.com/office/powerpoint/2010/main" val="394264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Suitability for the task – the system should support the user in efficiently working on and achieving his tasks</a:t>
            </a:r>
          </a:p>
        </p:txBody>
      </p:sp>
      <p:sp>
        <p:nvSpPr>
          <p:cNvPr id="4" name="Foliennummernplatzhalter 3"/>
          <p:cNvSpPr>
            <a:spLocks noGrp="1"/>
          </p:cNvSpPr>
          <p:nvPr>
            <p:ph type="sldNum" idx="10"/>
          </p:nvPr>
        </p:nvSpPr>
        <p:spPr/>
        <p:txBody>
          <a:bodyPr/>
          <a:lstStyle/>
          <a:p>
            <a:fld id="{CC624DD8-3806-4704-99C4-EA99CD48AE07}" type="slidenum">
              <a:rPr lang="de-DE" smtClean="0"/>
              <a:pPr/>
              <a:t>9</a:t>
            </a:fld>
            <a:endParaRPr lang="de-DE"/>
          </a:p>
        </p:txBody>
      </p:sp>
    </p:spTree>
    <p:extLst>
      <p:ext uri="{BB962C8B-B14F-4D97-AF65-F5344CB8AC3E}">
        <p14:creationId xmlns:p14="http://schemas.microsoft.com/office/powerpoint/2010/main" val="394264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seite">
    <p:spTree>
      <p:nvGrpSpPr>
        <p:cNvPr id="1" name=""/>
        <p:cNvGrpSpPr/>
        <p:nvPr/>
      </p:nvGrpSpPr>
      <p:grpSpPr>
        <a:xfrm>
          <a:off x="0" y="0"/>
          <a:ext cx="0" cy="0"/>
          <a:chOff x="0" y="0"/>
          <a:chExt cx="0" cy="0"/>
        </a:xfrm>
      </p:grpSpPr>
      <p:sp>
        <p:nvSpPr>
          <p:cNvPr id="10" name="Bildplatzhalter 2"/>
          <p:cNvSpPr>
            <a:spLocks noGrp="1"/>
          </p:cNvSpPr>
          <p:nvPr>
            <p:ph type="pic" idx="14"/>
          </p:nvPr>
        </p:nvSpPr>
        <p:spPr>
          <a:xfrm>
            <a:off x="251520" y="764704"/>
            <a:ext cx="8640960" cy="39604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dirty="0" smtClean="0"/>
              <a:t>Bild durch Klicken auf Symbol hinzufügen</a:t>
            </a:r>
            <a:endParaRPr lang="en-US" noProof="0" dirty="0" smtClean="0"/>
          </a:p>
        </p:txBody>
      </p:sp>
      <p:sp>
        <p:nvSpPr>
          <p:cNvPr id="9" name="Rechteck 8"/>
          <p:cNvSpPr/>
          <p:nvPr userDrawn="1"/>
        </p:nvSpPr>
        <p:spPr bwMode="auto">
          <a:xfrm>
            <a:off x="8693708" y="346908"/>
            <a:ext cx="396000" cy="644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pic>
        <p:nvPicPr>
          <p:cNvPr id="6" name="Grafik 5" descr="itemis_logo_rgb.gif"/>
          <p:cNvPicPr>
            <a:picLocks noChangeAspect="1"/>
          </p:cNvPicPr>
          <p:nvPr userDrawn="1"/>
        </p:nvPicPr>
        <p:blipFill>
          <a:blip r:embed="rId2" cstate="print"/>
          <a:stretch>
            <a:fillRect/>
          </a:stretch>
        </p:blipFill>
        <p:spPr>
          <a:xfrm>
            <a:off x="256425" y="165674"/>
            <a:ext cx="1368153" cy="386652"/>
          </a:xfrm>
          <a:prstGeom prst="rect">
            <a:avLst/>
          </a:prstGeom>
        </p:spPr>
      </p:pic>
      <p:sp>
        <p:nvSpPr>
          <p:cNvPr id="2" name="Titel 1"/>
          <p:cNvSpPr>
            <a:spLocks noGrp="1"/>
          </p:cNvSpPr>
          <p:nvPr>
            <p:ph type="ctrTitle" hasCustomPrompt="1"/>
          </p:nvPr>
        </p:nvSpPr>
        <p:spPr>
          <a:xfrm>
            <a:off x="323528" y="4975672"/>
            <a:ext cx="7128792" cy="720080"/>
          </a:xfrm>
        </p:spPr>
        <p:txBody>
          <a:bodyPr/>
          <a:lstStyle>
            <a:lvl1pPr algn="l">
              <a:defRPr sz="2400">
                <a:solidFill>
                  <a:schemeClr val="bg1"/>
                </a:solidFill>
              </a:defRPr>
            </a:lvl1pPr>
          </a:lstStyle>
          <a:p>
            <a:r>
              <a:rPr lang="de-DE" dirty="0" smtClean="0"/>
              <a:t>Haupttitel durch Klicken bearbeiten</a:t>
            </a:r>
            <a:endParaRPr lang="en-US" dirty="0"/>
          </a:p>
        </p:txBody>
      </p:sp>
      <p:sp>
        <p:nvSpPr>
          <p:cNvPr id="3" name="Untertitel 2"/>
          <p:cNvSpPr>
            <a:spLocks noGrp="1"/>
          </p:cNvSpPr>
          <p:nvPr>
            <p:ph type="subTitle" idx="1" hasCustomPrompt="1"/>
          </p:nvPr>
        </p:nvSpPr>
        <p:spPr>
          <a:xfrm>
            <a:off x="323528" y="5511606"/>
            <a:ext cx="7128792" cy="288032"/>
          </a:xfrm>
        </p:spPr>
        <p:txBody>
          <a:bodyPr/>
          <a:lstStyle>
            <a:lvl1pPr marL="0" indent="0" algn="l">
              <a:buNone/>
              <a:defRPr sz="16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Haupt-Untertitel durch Klicken bearbeiten</a:t>
            </a:r>
            <a:endParaRPr lang="en-US" dirty="0"/>
          </a:p>
        </p:txBody>
      </p:sp>
      <p:sp>
        <p:nvSpPr>
          <p:cNvPr id="11" name="Rechteck 10"/>
          <p:cNvSpPr/>
          <p:nvPr userDrawn="1"/>
        </p:nvSpPr>
        <p:spPr bwMode="auto">
          <a:xfrm>
            <a:off x="0" y="6631162"/>
            <a:ext cx="1475656" cy="226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dirty="0" smtClean="0">
              <a:ln>
                <a:noFill/>
              </a:ln>
              <a:effectLst/>
              <a:latin typeface="Arial" charset="0"/>
              <a:ea typeface="MS Gothic" charset="-128"/>
            </a:endParaRPr>
          </a:p>
        </p:txBody>
      </p:sp>
      <p:sp>
        <p:nvSpPr>
          <p:cNvPr id="7" name="Textplatzhalter 2"/>
          <p:cNvSpPr>
            <a:spLocks noGrp="1"/>
          </p:cNvSpPr>
          <p:nvPr>
            <p:ph type="body" idx="12" hasCustomPrompt="1"/>
          </p:nvPr>
        </p:nvSpPr>
        <p:spPr>
          <a:xfrm>
            <a:off x="6706362" y="144531"/>
            <a:ext cx="2194521" cy="450279"/>
          </a:xfrm>
        </p:spPr>
        <p:txBody>
          <a:bodyPr anchor="b"/>
          <a:lstStyle>
            <a:lvl1pPr marL="0" indent="0" algn="r">
              <a:buNone/>
              <a:defRPr sz="1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Kundenlogo einfügen</a:t>
            </a:r>
          </a:p>
        </p:txBody>
      </p:sp>
      <p:sp>
        <p:nvSpPr>
          <p:cNvPr id="8" name="Textplatzhalter 2"/>
          <p:cNvSpPr>
            <a:spLocks noGrp="1"/>
          </p:cNvSpPr>
          <p:nvPr>
            <p:ph type="body" idx="13" hasCustomPrompt="1"/>
          </p:nvPr>
        </p:nvSpPr>
        <p:spPr>
          <a:xfrm>
            <a:off x="323528" y="6101922"/>
            <a:ext cx="4320577" cy="288032"/>
          </a:xfrm>
        </p:spPr>
        <p:txBody>
          <a:bodyPr anchor="t" anchorCtr="0"/>
          <a:lstStyle>
            <a:lvl1pPr marL="0" indent="0" algn="l">
              <a:spcBef>
                <a:spcPts val="0"/>
              </a:spcBef>
              <a:buNone/>
              <a:defRPr sz="14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Workshop / Präsentation / Meeting Datum</a:t>
            </a:r>
          </a:p>
        </p:txBody>
      </p:sp>
      <p:sp>
        <p:nvSpPr>
          <p:cNvPr id="22" name="Textfeld 21"/>
          <p:cNvSpPr txBox="1"/>
          <p:nvPr userDrawn="1"/>
        </p:nvSpPr>
        <p:spPr>
          <a:xfrm rot="5400000">
            <a:off x="8613850" y="6350660"/>
            <a:ext cx="216024" cy="400110"/>
          </a:xfrm>
          <a:prstGeom prst="rect">
            <a:avLst/>
          </a:prstGeom>
          <a:noFill/>
        </p:spPr>
        <p:txBody>
          <a:bodyPr wrap="square" rtlCol="0">
            <a:spAutoFit/>
          </a:bodyPr>
          <a:lstStyle/>
          <a:p>
            <a:pPr>
              <a:lnSpc>
                <a:spcPct val="100000"/>
              </a:lnSpc>
              <a:spcBef>
                <a:spcPts val="0"/>
              </a:spcBef>
            </a:pPr>
            <a:r>
              <a:rPr lang="de-DE" sz="1000" dirty="0" smtClean="0">
                <a:solidFill>
                  <a:srgbClr val="B9B9B9"/>
                </a:solidFill>
                <a:latin typeface="Tahoma"/>
                <a:ea typeface="Tahoma"/>
                <a:cs typeface="Tahoma"/>
              </a:rPr>
              <a:t>●●</a:t>
            </a:r>
            <a:endParaRPr lang="de-DE" sz="1000" dirty="0">
              <a:solidFill>
                <a:srgbClr val="B9B9B9"/>
              </a:solidFill>
            </a:endParaRPr>
          </a:p>
        </p:txBody>
      </p:sp>
      <p:sp>
        <p:nvSpPr>
          <p:cNvPr id="23" name="Abgerundetes Rechteck 22"/>
          <p:cNvSpPr/>
          <p:nvPr userDrawn="1"/>
        </p:nvSpPr>
        <p:spPr bwMode="auto">
          <a:xfrm>
            <a:off x="217016" y="738826"/>
            <a:ext cx="8712968" cy="4032000"/>
          </a:xfrm>
          <a:prstGeom prst="roundRect">
            <a:avLst>
              <a:gd name="adj" fmla="val 3345"/>
            </a:avLst>
          </a:prstGeom>
          <a:no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el mit Untertitel und Text und Bild">
    <p:spTree>
      <p:nvGrpSpPr>
        <p:cNvPr id="1" name=""/>
        <p:cNvGrpSpPr/>
        <p:nvPr/>
      </p:nvGrpSpPr>
      <p:grpSpPr>
        <a:xfrm>
          <a:off x="0" y="0"/>
          <a:ext cx="0" cy="0"/>
          <a:chOff x="0" y="0"/>
          <a:chExt cx="0" cy="0"/>
        </a:xfrm>
      </p:grpSpPr>
      <p:sp>
        <p:nvSpPr>
          <p:cNvPr id="3" name="Textplatzhalter 2"/>
          <p:cNvSpPr>
            <a:spLocks noGrp="1"/>
          </p:cNvSpPr>
          <p:nvPr>
            <p:ph type="body" sz="half" idx="1"/>
          </p:nvPr>
        </p:nvSpPr>
        <p:spPr>
          <a:xfrm>
            <a:off x="242974" y="2339975"/>
            <a:ext cx="4257018" cy="396934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itel 1"/>
          <p:cNvSpPr>
            <a:spLocks noGrp="1"/>
          </p:cNvSpPr>
          <p:nvPr>
            <p:ph type="title" hasCustomPrompt="1"/>
          </p:nvPr>
        </p:nvSpPr>
        <p:spPr>
          <a:xfrm>
            <a:off x="239334" y="294833"/>
            <a:ext cx="8365146" cy="504056"/>
          </a:xfrm>
        </p:spPr>
        <p:txBody>
          <a:bodyPr/>
          <a:lstStyle>
            <a:lvl1pPr>
              <a:defRPr sz="2200">
                <a:solidFill>
                  <a:srgbClr val="004779"/>
                </a:solidFill>
              </a:defRPr>
            </a:lvl1pPr>
          </a:lstStyle>
          <a:p>
            <a:r>
              <a:rPr lang="de-DE" dirty="0" smtClean="0"/>
              <a:t>Kapiteltitel durch Klicken bearbeiten</a:t>
            </a:r>
            <a:endParaRPr lang="en-US" dirty="0"/>
          </a:p>
        </p:txBody>
      </p:sp>
      <p:sp>
        <p:nvSpPr>
          <p:cNvPr id="9" name="Untertitel 2"/>
          <p:cNvSpPr>
            <a:spLocks noGrp="1"/>
          </p:cNvSpPr>
          <p:nvPr>
            <p:ph type="subTitle" idx="13" hasCustomPrompt="1"/>
          </p:nvPr>
        </p:nvSpPr>
        <p:spPr>
          <a:xfrm>
            <a:off x="242974" y="764704"/>
            <a:ext cx="8361474" cy="648072"/>
          </a:xfrm>
        </p:spPr>
        <p:txBody>
          <a:bodyPr/>
          <a:lstStyle>
            <a:lvl1pPr marL="0" indent="0" algn="l">
              <a:buNone/>
              <a:defRPr sz="1800" b="1">
                <a:solidFill>
                  <a:schemeClr val="bg1">
                    <a:lumMod val="50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Untertitel durch Klicken bearbeiten</a:t>
            </a:r>
            <a:endParaRPr lang="en-US" dirty="0"/>
          </a:p>
        </p:txBody>
      </p:sp>
      <p:sp>
        <p:nvSpPr>
          <p:cNvPr id="10" name="Bildplatzhalter 2"/>
          <p:cNvSpPr>
            <a:spLocks noGrp="1"/>
          </p:cNvSpPr>
          <p:nvPr>
            <p:ph type="pic" idx="14"/>
          </p:nvPr>
        </p:nvSpPr>
        <p:spPr>
          <a:xfrm>
            <a:off x="4572000" y="2348881"/>
            <a:ext cx="4032448" cy="396089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13" name="Rectangle 4"/>
          <p:cNvSpPr>
            <a:spLocks noGrp="1" noChangeArrowheads="1"/>
          </p:cNvSpPr>
          <p:nvPr>
            <p:ph type="ftr" idx="16"/>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4" name="Rectangle 5"/>
          <p:cNvSpPr>
            <a:spLocks noGrp="1" noChangeArrowheads="1"/>
          </p:cNvSpPr>
          <p:nvPr>
            <p:ph type="sldNum" idx="17"/>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11_Bild mit Titel und Unter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51520" y="4878486"/>
            <a:ext cx="8352928" cy="566738"/>
          </a:xfrm>
        </p:spPr>
        <p:txBody>
          <a:bodyPr anchor="t" anchorCtr="0"/>
          <a:lstStyle>
            <a:lvl1pPr algn="l">
              <a:defRPr sz="2200" b="1"/>
            </a:lvl1pPr>
          </a:lstStyle>
          <a:p>
            <a:r>
              <a:rPr lang="de-DE" dirty="0" smtClean="0"/>
              <a:t>Titel durch Klicken bearbeiten</a:t>
            </a:r>
            <a:endParaRPr lang="en-US" dirty="0"/>
          </a:p>
        </p:txBody>
      </p:sp>
      <p:sp>
        <p:nvSpPr>
          <p:cNvPr id="3" name="Bildplatzhalter 2"/>
          <p:cNvSpPr>
            <a:spLocks noGrp="1"/>
          </p:cNvSpPr>
          <p:nvPr>
            <p:ph type="pic" idx="1"/>
          </p:nvPr>
        </p:nvSpPr>
        <p:spPr>
          <a:xfrm>
            <a:off x="0" y="332656"/>
            <a:ext cx="9144000" cy="43949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4" name="Textplatzhalter 3"/>
          <p:cNvSpPr>
            <a:spLocks noGrp="1"/>
          </p:cNvSpPr>
          <p:nvPr>
            <p:ph type="body" sz="half" idx="2" hasCustomPrompt="1"/>
          </p:nvPr>
        </p:nvSpPr>
        <p:spPr>
          <a:xfrm>
            <a:off x="251520" y="5445224"/>
            <a:ext cx="8352928" cy="365918"/>
          </a:xfrm>
        </p:spPr>
        <p:txBody>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Untertitel durch Klicken bearbeiten</a:t>
            </a:r>
          </a:p>
        </p:txBody>
      </p:sp>
      <p:sp>
        <p:nvSpPr>
          <p:cNvPr id="10" name="Rectangle 4"/>
          <p:cNvSpPr>
            <a:spLocks noGrp="1" noChangeArrowheads="1"/>
          </p:cNvSpPr>
          <p:nvPr>
            <p:ph type="ftr" idx="11"/>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1" name="Rectangle 5"/>
          <p:cNvSpPr>
            <a:spLocks noGrp="1" noChangeArrowheads="1"/>
          </p:cNvSpPr>
          <p:nvPr>
            <p:ph type="sldNum" idx="12"/>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el und Grafik ganze Seite">
    <p:spTree>
      <p:nvGrpSpPr>
        <p:cNvPr id="1" name=""/>
        <p:cNvGrpSpPr/>
        <p:nvPr/>
      </p:nvGrpSpPr>
      <p:grpSpPr>
        <a:xfrm>
          <a:off x="0" y="0"/>
          <a:ext cx="0" cy="0"/>
          <a:chOff x="0" y="0"/>
          <a:chExt cx="0" cy="0"/>
        </a:xfrm>
      </p:grpSpPr>
      <p:sp>
        <p:nvSpPr>
          <p:cNvPr id="7" name="Abgerundetes Rechteck 6"/>
          <p:cNvSpPr/>
          <p:nvPr userDrawn="1"/>
        </p:nvSpPr>
        <p:spPr bwMode="auto">
          <a:xfrm>
            <a:off x="251520" y="980728"/>
            <a:ext cx="8352928" cy="5328592"/>
          </a:xfrm>
          <a:prstGeom prst="roundRect">
            <a:avLst>
              <a:gd name="adj" fmla="val 3955"/>
            </a:avLst>
          </a:prstGeom>
          <a:noFill/>
          <a:ln w="25400" cap="flat" cmpd="sng" algn="ctr">
            <a:solidFill>
              <a:srgbClr val="9CD3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9" name="Titel 1"/>
          <p:cNvSpPr>
            <a:spLocks noGrp="1"/>
          </p:cNvSpPr>
          <p:nvPr>
            <p:ph type="title" idx="13" hasCustomPrompt="1"/>
          </p:nvPr>
        </p:nvSpPr>
        <p:spPr>
          <a:xfrm>
            <a:off x="239334" y="294833"/>
            <a:ext cx="8365114" cy="504056"/>
          </a:xfrm>
        </p:spPr>
        <p:txBody>
          <a:bodyPr/>
          <a:lstStyle>
            <a:lvl1pPr>
              <a:defRPr sz="2200">
                <a:solidFill>
                  <a:srgbClr val="004779"/>
                </a:solidFill>
              </a:defRPr>
            </a:lvl1pPr>
          </a:lstStyle>
          <a:p>
            <a:r>
              <a:rPr lang="de-DE" dirty="0" smtClean="0"/>
              <a:t>Kapiteltitel durch Klicken bearbeiten</a:t>
            </a:r>
            <a:endParaRPr lang="en-US" dirty="0"/>
          </a:p>
        </p:txBody>
      </p:sp>
      <p:sp>
        <p:nvSpPr>
          <p:cNvPr id="10" name="Rectangle 4"/>
          <p:cNvSpPr>
            <a:spLocks noGrp="1" noChangeArrowheads="1"/>
          </p:cNvSpPr>
          <p:nvPr>
            <p:ph type="ftr" idx="14"/>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1"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el und 2 Grafiken">
    <p:spTree>
      <p:nvGrpSpPr>
        <p:cNvPr id="1" name=""/>
        <p:cNvGrpSpPr/>
        <p:nvPr/>
      </p:nvGrpSpPr>
      <p:grpSpPr>
        <a:xfrm>
          <a:off x="0" y="0"/>
          <a:ext cx="0" cy="0"/>
          <a:chOff x="0" y="0"/>
          <a:chExt cx="0" cy="0"/>
        </a:xfrm>
      </p:grpSpPr>
      <p:sp>
        <p:nvSpPr>
          <p:cNvPr id="7" name="Abgerundetes Rechteck 6"/>
          <p:cNvSpPr/>
          <p:nvPr userDrawn="1"/>
        </p:nvSpPr>
        <p:spPr bwMode="auto">
          <a:xfrm>
            <a:off x="251520" y="980728"/>
            <a:ext cx="3960000" cy="5328592"/>
          </a:xfrm>
          <a:prstGeom prst="roundRect">
            <a:avLst>
              <a:gd name="adj" fmla="val 3955"/>
            </a:avLst>
          </a:prstGeom>
          <a:noFill/>
          <a:ln w="25400" cap="flat" cmpd="sng" algn="ctr">
            <a:solidFill>
              <a:srgbClr val="9CD3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0" name="Titel 1"/>
          <p:cNvSpPr>
            <a:spLocks noGrp="1"/>
          </p:cNvSpPr>
          <p:nvPr>
            <p:ph type="title" idx="13" hasCustomPrompt="1"/>
          </p:nvPr>
        </p:nvSpPr>
        <p:spPr>
          <a:xfrm>
            <a:off x="239334" y="294833"/>
            <a:ext cx="8365114" cy="504056"/>
          </a:xfrm>
        </p:spPr>
        <p:txBody>
          <a:bodyPr/>
          <a:lstStyle>
            <a:lvl1pPr>
              <a:defRPr sz="2200">
                <a:solidFill>
                  <a:srgbClr val="004779"/>
                </a:solidFill>
              </a:defRPr>
            </a:lvl1pPr>
          </a:lstStyle>
          <a:p>
            <a:r>
              <a:rPr lang="de-DE" dirty="0" smtClean="0"/>
              <a:t>Kapiteltitel durch Klicken bearbeiten</a:t>
            </a:r>
            <a:endParaRPr lang="en-US" dirty="0"/>
          </a:p>
        </p:txBody>
      </p:sp>
      <p:sp>
        <p:nvSpPr>
          <p:cNvPr id="9" name="Abgerundetes Rechteck 8"/>
          <p:cNvSpPr/>
          <p:nvPr userDrawn="1"/>
        </p:nvSpPr>
        <p:spPr bwMode="auto">
          <a:xfrm>
            <a:off x="4644448" y="980728"/>
            <a:ext cx="3960000" cy="5328592"/>
          </a:xfrm>
          <a:prstGeom prst="roundRect">
            <a:avLst>
              <a:gd name="adj" fmla="val 3955"/>
            </a:avLst>
          </a:prstGeom>
          <a:noFill/>
          <a:ln w="25400" cap="flat" cmpd="sng" algn="ctr">
            <a:solidFill>
              <a:srgbClr val="9CD3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3" name="Rectangle 4"/>
          <p:cNvSpPr>
            <a:spLocks noGrp="1" noChangeArrowheads="1"/>
          </p:cNvSpPr>
          <p:nvPr>
            <p:ph type="ftr" idx="14"/>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4"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4_Leere Seit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tatement Seite">
    <p:spTree>
      <p:nvGrpSpPr>
        <p:cNvPr id="1" name=""/>
        <p:cNvGrpSpPr/>
        <p:nvPr/>
      </p:nvGrpSpPr>
      <p:grpSpPr>
        <a:xfrm>
          <a:off x="0" y="0"/>
          <a:ext cx="0" cy="0"/>
          <a:chOff x="0" y="0"/>
          <a:chExt cx="0" cy="0"/>
        </a:xfrm>
      </p:grpSpPr>
      <p:sp>
        <p:nvSpPr>
          <p:cNvPr id="5" name="Titel 1"/>
          <p:cNvSpPr>
            <a:spLocks noGrp="1"/>
          </p:cNvSpPr>
          <p:nvPr>
            <p:ph type="title" idx="12" hasCustomPrompt="1"/>
          </p:nvPr>
        </p:nvSpPr>
        <p:spPr>
          <a:xfrm>
            <a:off x="251520" y="980728"/>
            <a:ext cx="8352928" cy="5328592"/>
          </a:xfrm>
        </p:spPr>
        <p:txBody>
          <a:bodyPr/>
          <a:lstStyle>
            <a:lvl1pPr algn="l">
              <a:defRPr sz="4000" b="1" cap="all"/>
            </a:lvl1pPr>
          </a:lstStyle>
          <a:p>
            <a:r>
              <a:rPr lang="de-DE" dirty="0" smtClean="0"/>
              <a:t>Statement / Message durch Klicken bearbeiten</a:t>
            </a:r>
            <a:endParaRPr lang="en-US" dirty="0"/>
          </a:p>
        </p:txBody>
      </p:sp>
      <p:sp>
        <p:nvSpPr>
          <p:cNvPr id="8" name="Rectangle 4"/>
          <p:cNvSpPr>
            <a:spLocks noGrp="1" noChangeArrowheads="1"/>
          </p:cNvSpPr>
          <p:nvPr>
            <p:ph type="ftr" idx="13"/>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9"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Notizen">
    <p:spTree>
      <p:nvGrpSpPr>
        <p:cNvPr id="1" name=""/>
        <p:cNvGrpSpPr/>
        <p:nvPr/>
      </p:nvGrpSpPr>
      <p:grpSpPr>
        <a:xfrm>
          <a:off x="0" y="0"/>
          <a:ext cx="0" cy="0"/>
          <a:chOff x="0" y="0"/>
          <a:chExt cx="0" cy="0"/>
        </a:xfrm>
      </p:grpSpPr>
      <p:sp>
        <p:nvSpPr>
          <p:cNvPr id="6" name="Titel 1"/>
          <p:cNvSpPr txBox="1">
            <a:spLocks/>
          </p:cNvSpPr>
          <p:nvPr userDrawn="1"/>
        </p:nvSpPr>
        <p:spPr bwMode="auto">
          <a:xfrm>
            <a:off x="239334" y="294833"/>
            <a:ext cx="8653146" cy="504056"/>
          </a:xfrm>
          <a:prstGeom prst="rect">
            <a:avLst/>
          </a:prstGeom>
          <a:noFill/>
          <a:ln w="9525">
            <a:noFill/>
            <a:round/>
            <a:headEnd/>
            <a:tailEnd/>
          </a:ln>
        </p:spPr>
        <p:txBody>
          <a:bodyPr vert="horz" wrap="square" lIns="0" tIns="0" rIns="0" bIns="0" numCol="1" anchor="t" anchorCtr="0" compatLnSpc="1">
            <a:prstTxWarp prst="textNoShape">
              <a:avLst/>
            </a:prstTxWarp>
          </a:bodyPr>
          <a:lstStyle>
            <a:lvl1pPr>
              <a:defRPr sz="2200">
                <a:solidFill>
                  <a:srgbClr val="004779"/>
                </a:solidFill>
              </a:defRPr>
            </a:lvl1pPr>
          </a:lstStyle>
          <a:p>
            <a:pPr marL="0" marR="0" lvl="0" indent="0" algn="l" defTabSz="449263" rtl="0" eaLnBrk="0" fontAlgn="base" latinLnBrk="0" hangingPunct="0">
              <a:lnSpc>
                <a:spcPct val="93000"/>
              </a:lnSpc>
              <a:spcBef>
                <a:spcPct val="0"/>
              </a:spcBef>
              <a:spcAft>
                <a:spcPct val="0"/>
              </a:spcAft>
              <a:buClr>
                <a:srgbClr val="000000"/>
              </a:buClr>
              <a:buSzPct val="100000"/>
              <a:buFont typeface="Times New Roman" charset="0"/>
              <a:buNone/>
              <a:tabLst/>
              <a:defRPr/>
            </a:pPr>
            <a:r>
              <a:rPr kumimoji="0" lang="de-DE" sz="2200" b="1" i="0" u="none" strike="noStrike" kern="0" cap="none" spc="0" normalizeH="0" baseline="0" noProof="0" dirty="0" smtClean="0">
                <a:ln>
                  <a:noFill/>
                </a:ln>
                <a:solidFill>
                  <a:srgbClr val="004779"/>
                </a:solidFill>
                <a:effectLst/>
                <a:uLnTx/>
                <a:uFillTx/>
                <a:latin typeface="+mj-lt"/>
                <a:ea typeface="+mj-ea"/>
                <a:cs typeface="MS Gothic" charset="0"/>
              </a:rPr>
              <a:t>Notizen</a:t>
            </a:r>
            <a:endParaRPr kumimoji="0" lang="en-US" sz="2200" b="1" i="0" u="none" strike="noStrike" kern="0" cap="none" spc="0" normalizeH="0" baseline="0" noProof="0" dirty="0">
              <a:ln>
                <a:noFill/>
              </a:ln>
              <a:solidFill>
                <a:srgbClr val="004779"/>
              </a:solidFill>
              <a:effectLst/>
              <a:uLnTx/>
              <a:uFillTx/>
              <a:latin typeface="+mj-lt"/>
              <a:ea typeface="+mj-ea"/>
              <a:cs typeface="MS Gothic" charset="0"/>
            </a:endParaRPr>
          </a:p>
        </p:txBody>
      </p:sp>
      <p:sp>
        <p:nvSpPr>
          <p:cNvPr id="7" name="Abgerundetes Rechteck 6"/>
          <p:cNvSpPr/>
          <p:nvPr userDrawn="1"/>
        </p:nvSpPr>
        <p:spPr bwMode="auto">
          <a:xfrm>
            <a:off x="251520" y="980728"/>
            <a:ext cx="8352928" cy="5328592"/>
          </a:xfrm>
          <a:prstGeom prst="roundRect">
            <a:avLst>
              <a:gd name="adj" fmla="val 3955"/>
            </a:avLst>
          </a:prstGeom>
          <a:noFill/>
          <a:ln w="25400" cap="flat" cmpd="sng" algn="ctr">
            <a:solidFill>
              <a:srgbClr val="9CD3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8" name="Textfeld 7"/>
          <p:cNvSpPr txBox="1"/>
          <p:nvPr userDrawn="1"/>
        </p:nvSpPr>
        <p:spPr>
          <a:xfrm>
            <a:off x="251520" y="980728"/>
            <a:ext cx="8424936" cy="5244705"/>
          </a:xfrm>
          <a:prstGeom prst="rect">
            <a:avLst/>
          </a:prstGeom>
          <a:noFill/>
        </p:spPr>
        <p:txBody>
          <a:bodyPr wrap="square" rtlCol="0">
            <a:spAutoFit/>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r>
              <a:rPr lang="de-DE" sz="2400" dirty="0" smtClean="0">
                <a:solidFill>
                  <a:schemeClr val="bg1">
                    <a:lumMod val="7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10" name="Rectangle 4"/>
          <p:cNvSpPr>
            <a:spLocks noGrp="1" noChangeArrowheads="1"/>
          </p:cNvSpPr>
          <p:nvPr>
            <p:ph type="ftr" idx="10"/>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1"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Nächste Schritte">
    <p:spTree>
      <p:nvGrpSpPr>
        <p:cNvPr id="1" name=""/>
        <p:cNvGrpSpPr/>
        <p:nvPr/>
      </p:nvGrpSpPr>
      <p:grpSpPr>
        <a:xfrm>
          <a:off x="0" y="0"/>
          <a:ext cx="0" cy="0"/>
          <a:chOff x="0" y="0"/>
          <a:chExt cx="0" cy="0"/>
        </a:xfrm>
      </p:grpSpPr>
      <p:pic>
        <p:nvPicPr>
          <p:cNvPr id="7" name="Grafik 6" descr="Fotolia_17156990_S.jpg"/>
          <p:cNvPicPr>
            <a:picLocks noChangeAspect="1"/>
          </p:cNvPicPr>
          <p:nvPr userDrawn="1"/>
        </p:nvPicPr>
        <p:blipFill>
          <a:blip r:embed="rId2" cstate="print"/>
          <a:srcRect l="1164" r="52808" b="1426"/>
          <a:stretch>
            <a:fillRect/>
          </a:stretch>
        </p:blipFill>
        <p:spPr>
          <a:xfrm>
            <a:off x="4581525" y="-11210"/>
            <a:ext cx="4742637" cy="6869210"/>
          </a:xfrm>
          <a:prstGeom prst="rect">
            <a:avLst/>
          </a:prstGeom>
        </p:spPr>
      </p:pic>
      <p:sp>
        <p:nvSpPr>
          <p:cNvPr id="5" name="Titel 1"/>
          <p:cNvSpPr txBox="1">
            <a:spLocks/>
          </p:cNvSpPr>
          <p:nvPr userDrawn="1"/>
        </p:nvSpPr>
        <p:spPr bwMode="auto">
          <a:xfrm>
            <a:off x="239334" y="294833"/>
            <a:ext cx="8653146" cy="504056"/>
          </a:xfrm>
          <a:prstGeom prst="rect">
            <a:avLst/>
          </a:prstGeom>
          <a:noFill/>
          <a:ln w="9525">
            <a:noFill/>
            <a:round/>
            <a:headEnd/>
            <a:tailEnd/>
          </a:ln>
        </p:spPr>
        <p:txBody>
          <a:bodyPr vert="horz" wrap="square" lIns="0" tIns="0" rIns="0" bIns="0" numCol="1" anchor="t" anchorCtr="0" compatLnSpc="1">
            <a:prstTxWarp prst="textNoShape">
              <a:avLst/>
            </a:prstTxWarp>
          </a:bodyPr>
          <a:lstStyle>
            <a:lvl1pPr>
              <a:defRPr sz="2200">
                <a:solidFill>
                  <a:srgbClr val="004779"/>
                </a:solidFill>
              </a:defRPr>
            </a:lvl1pPr>
          </a:lstStyle>
          <a:p>
            <a:pPr marL="0" marR="0" lvl="0" indent="0" algn="l" defTabSz="449263" rtl="0" eaLnBrk="0" fontAlgn="base" latinLnBrk="0" hangingPunct="0">
              <a:lnSpc>
                <a:spcPct val="93000"/>
              </a:lnSpc>
              <a:spcBef>
                <a:spcPct val="0"/>
              </a:spcBef>
              <a:spcAft>
                <a:spcPct val="0"/>
              </a:spcAft>
              <a:buClr>
                <a:srgbClr val="000000"/>
              </a:buClr>
              <a:buSzPct val="100000"/>
              <a:buFont typeface="Times New Roman" charset="0"/>
              <a:buNone/>
              <a:tabLst/>
              <a:defRPr/>
            </a:pPr>
            <a:r>
              <a:rPr kumimoji="0" lang="de-DE" sz="2200" b="1" i="0" u="none" strike="noStrike" kern="0" cap="none" spc="0" normalizeH="0" baseline="0" noProof="0" dirty="0" smtClean="0">
                <a:ln>
                  <a:noFill/>
                </a:ln>
                <a:solidFill>
                  <a:srgbClr val="004779"/>
                </a:solidFill>
                <a:effectLst/>
                <a:uLnTx/>
                <a:uFillTx/>
                <a:latin typeface="+mj-lt"/>
                <a:ea typeface="+mj-ea"/>
                <a:cs typeface="MS Gothic" charset="0"/>
              </a:rPr>
              <a:t>Nächste Schritte</a:t>
            </a:r>
            <a:endParaRPr kumimoji="0" lang="en-US" sz="2200" b="1" i="0" u="none" strike="noStrike" kern="0" cap="none" spc="0" normalizeH="0" baseline="0" noProof="0" dirty="0">
              <a:ln>
                <a:noFill/>
              </a:ln>
              <a:solidFill>
                <a:srgbClr val="004779"/>
              </a:solidFill>
              <a:effectLst/>
              <a:uLnTx/>
              <a:uFillTx/>
              <a:latin typeface="+mj-lt"/>
              <a:ea typeface="+mj-ea"/>
              <a:cs typeface="MS Gothic" charset="0"/>
            </a:endParaRPr>
          </a:p>
        </p:txBody>
      </p:sp>
      <p:sp>
        <p:nvSpPr>
          <p:cNvPr id="6" name="Textplatzhalter 2"/>
          <p:cNvSpPr>
            <a:spLocks noGrp="1"/>
          </p:cNvSpPr>
          <p:nvPr>
            <p:ph type="body" sz="half" idx="1"/>
          </p:nvPr>
        </p:nvSpPr>
        <p:spPr>
          <a:xfrm>
            <a:off x="242974" y="1268760"/>
            <a:ext cx="4257018" cy="5328592"/>
          </a:xfrm>
        </p:spPr>
        <p:txBody>
          <a:bodyPr/>
          <a:lstStyle>
            <a:lvl1pPr marL="0" indent="0">
              <a:defRPr sz="1800"/>
            </a:lvl1pPr>
            <a:lvl2pPr>
              <a:defRPr sz="1800"/>
            </a:lvl2pPr>
            <a:lvl3pPr>
              <a:defRPr sz="1600"/>
            </a:lvl3pPr>
          </a:lstStyle>
          <a:p>
            <a:pPr lvl="0"/>
            <a:r>
              <a:rPr lang="de-DE" smtClean="0"/>
              <a:t>Textmasterformate durch Klicken bearbeiten</a:t>
            </a:r>
          </a:p>
          <a:p>
            <a:pPr lvl="1"/>
            <a:r>
              <a:rPr lang="de-DE" smtClean="0"/>
              <a:t>Zweite Ebene</a:t>
            </a:r>
          </a:p>
          <a:p>
            <a:pPr lvl="2"/>
            <a:r>
              <a:rPr lang="de-DE" smtClean="0"/>
              <a:t>Dritte Ebene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8_Pause">
    <p:spTree>
      <p:nvGrpSpPr>
        <p:cNvPr id="1" name=""/>
        <p:cNvGrpSpPr/>
        <p:nvPr/>
      </p:nvGrpSpPr>
      <p:grpSpPr>
        <a:xfrm>
          <a:off x="0" y="0"/>
          <a:ext cx="0" cy="0"/>
          <a:chOff x="0" y="0"/>
          <a:chExt cx="0" cy="0"/>
        </a:xfrm>
      </p:grpSpPr>
      <p:sp>
        <p:nvSpPr>
          <p:cNvPr id="5" name="Rechteck 4"/>
          <p:cNvSpPr/>
          <p:nvPr userDrawn="1"/>
        </p:nvSpPr>
        <p:spPr bwMode="auto">
          <a:xfrm>
            <a:off x="0" y="6631162"/>
            <a:ext cx="1475656" cy="226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dirty="0" smtClean="0">
              <a:ln>
                <a:noFill/>
              </a:ln>
              <a:effectLst/>
              <a:latin typeface="Arial" charset="0"/>
              <a:ea typeface="MS Gothic" charset="-128"/>
            </a:endParaRPr>
          </a:p>
        </p:txBody>
      </p:sp>
      <p:grpSp>
        <p:nvGrpSpPr>
          <p:cNvPr id="8" name="Gruppieren 7"/>
          <p:cNvGrpSpPr/>
          <p:nvPr userDrawn="1"/>
        </p:nvGrpSpPr>
        <p:grpSpPr>
          <a:xfrm>
            <a:off x="3311534" y="1729383"/>
            <a:ext cx="2522422" cy="3397260"/>
            <a:chOff x="3311534" y="2164482"/>
            <a:chExt cx="2522422" cy="3397260"/>
          </a:xfrm>
        </p:grpSpPr>
        <p:pic>
          <p:nvPicPr>
            <p:cNvPr id="6" name="Picture 3"/>
            <p:cNvPicPr>
              <a:picLocks noChangeAspect="1" noChangeArrowheads="1"/>
            </p:cNvPicPr>
            <p:nvPr userDrawn="1"/>
          </p:nvPicPr>
          <p:blipFill>
            <a:blip r:embed="rId2" cstate="print">
              <a:duotone>
                <a:schemeClr val="bg2">
                  <a:shade val="45000"/>
                  <a:satMod val="135000"/>
                </a:schemeClr>
                <a:prstClr val="white"/>
              </a:duotone>
            </a:blip>
            <a:srcRect l="30344" t="13222" r="28833" b="31611"/>
            <a:stretch>
              <a:fillRect/>
            </a:stretch>
          </p:blipFill>
          <p:spPr bwMode="auto">
            <a:xfrm>
              <a:off x="3313956" y="2164482"/>
              <a:ext cx="2520000" cy="2520000"/>
            </a:xfrm>
            <a:prstGeom prst="rect">
              <a:avLst/>
            </a:prstGeom>
            <a:noFill/>
            <a:ln w="9525">
              <a:noFill/>
              <a:miter lim="800000"/>
              <a:headEnd/>
              <a:tailEnd/>
            </a:ln>
          </p:spPr>
        </p:pic>
        <p:sp>
          <p:nvSpPr>
            <p:cNvPr id="7" name="Textfeld 6"/>
            <p:cNvSpPr txBox="1"/>
            <p:nvPr userDrawn="1"/>
          </p:nvSpPr>
          <p:spPr>
            <a:xfrm>
              <a:off x="3311534" y="4696569"/>
              <a:ext cx="2518510" cy="865173"/>
            </a:xfrm>
            <a:prstGeom prst="rect">
              <a:avLst/>
            </a:prstGeom>
            <a:noFill/>
          </p:spPr>
          <p:txBody>
            <a:bodyPr wrap="none" rtlCol="0">
              <a:spAutoFit/>
            </a:bodyPr>
            <a:lstStyle/>
            <a:p>
              <a:r>
                <a:rPr lang="de-DE" sz="5400" b="1" dirty="0" smtClean="0">
                  <a:solidFill>
                    <a:schemeClr val="bg1">
                      <a:lumMod val="50000"/>
                    </a:schemeClr>
                  </a:solidFill>
                </a:rPr>
                <a:t>PAUSE</a:t>
              </a:r>
              <a:endParaRPr lang="de-DE" sz="5400" b="1" dirty="0">
                <a:solidFill>
                  <a:schemeClr val="bg1">
                    <a:lumMod val="50000"/>
                  </a:schemeClr>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Rückseite">
    <p:spTree>
      <p:nvGrpSpPr>
        <p:cNvPr id="1" name=""/>
        <p:cNvGrpSpPr/>
        <p:nvPr/>
      </p:nvGrpSpPr>
      <p:grpSpPr>
        <a:xfrm>
          <a:off x="0" y="0"/>
          <a:ext cx="0" cy="0"/>
          <a:chOff x="0" y="0"/>
          <a:chExt cx="0" cy="0"/>
        </a:xfrm>
      </p:grpSpPr>
      <p:pic>
        <p:nvPicPr>
          <p:cNvPr id="6" name="Picture 6"/>
          <p:cNvPicPr>
            <a:picLocks noChangeAspect="1" noChangeArrowheads="1"/>
          </p:cNvPicPr>
          <p:nvPr userDrawn="1"/>
        </p:nvPicPr>
        <p:blipFill>
          <a:blip r:embed="rId2" cstate="print"/>
          <a:srcRect l="16707" r="9232"/>
          <a:stretch>
            <a:fillRect/>
          </a:stretch>
        </p:blipFill>
        <p:spPr bwMode="auto">
          <a:xfrm>
            <a:off x="1" y="3757536"/>
            <a:ext cx="8713257" cy="2628000"/>
          </a:xfrm>
          <a:prstGeom prst="rect">
            <a:avLst/>
          </a:prstGeom>
          <a:noFill/>
          <a:ln w="9525">
            <a:noFill/>
            <a:miter lim="800000"/>
            <a:headEnd/>
            <a:tailEnd/>
          </a:ln>
        </p:spPr>
      </p:pic>
      <p:sp>
        <p:nvSpPr>
          <p:cNvPr id="5" name="Rechteck 4"/>
          <p:cNvSpPr/>
          <p:nvPr userDrawn="1"/>
        </p:nvSpPr>
        <p:spPr bwMode="auto">
          <a:xfrm>
            <a:off x="0" y="6631162"/>
            <a:ext cx="1475656" cy="226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dirty="0" smtClean="0">
              <a:ln>
                <a:noFill/>
              </a:ln>
              <a:effectLst/>
              <a:latin typeface="Arial" charset="0"/>
              <a:ea typeface="MS Gothic" charset="-128"/>
            </a:endParaRPr>
          </a:p>
        </p:txBody>
      </p:sp>
      <p:sp>
        <p:nvSpPr>
          <p:cNvPr id="9" name="Textfeld 8"/>
          <p:cNvSpPr txBox="1"/>
          <p:nvPr userDrawn="1"/>
        </p:nvSpPr>
        <p:spPr>
          <a:xfrm>
            <a:off x="2208748" y="3351366"/>
            <a:ext cx="4734245" cy="264047"/>
          </a:xfrm>
          <a:prstGeom prst="rect">
            <a:avLst/>
          </a:prstGeom>
          <a:noFill/>
        </p:spPr>
        <p:txBody>
          <a:bodyPr wrap="none" rtlCol="0">
            <a:spAutoFit/>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r>
              <a:rPr lang="de-DE" sz="1200" dirty="0" smtClean="0">
                <a:solidFill>
                  <a:srgbClr val="004779"/>
                </a:solidFill>
              </a:rPr>
              <a:t>itemis AG | Am Brambusch 15-24 | D-44536 Lünen | www.itemis.de</a:t>
            </a:r>
          </a:p>
        </p:txBody>
      </p:sp>
      <p:sp>
        <p:nvSpPr>
          <p:cNvPr id="11" name="Textplatzhalter 2"/>
          <p:cNvSpPr>
            <a:spLocks noGrp="1"/>
          </p:cNvSpPr>
          <p:nvPr>
            <p:ph type="body" sz="half" idx="1" hasCustomPrompt="1"/>
          </p:nvPr>
        </p:nvSpPr>
        <p:spPr>
          <a:xfrm>
            <a:off x="2555776" y="1196752"/>
            <a:ext cx="4133850" cy="1377057"/>
          </a:xfrm>
        </p:spPr>
        <p:txBody>
          <a:bodyPr/>
          <a:lstStyle>
            <a:lvl1pPr marL="0" indent="0">
              <a:spcBef>
                <a:spcPts val="600"/>
              </a:spcBef>
              <a:defRPr baseline="0"/>
            </a:lvl1pPr>
          </a:lstStyle>
          <a:p>
            <a:pPr lvl="0"/>
            <a:r>
              <a:rPr lang="de-DE" dirty="0" smtClean="0"/>
              <a:t>Kontaktdaten durch Klicken hinzufügen (Name, Telefon,  Email)</a:t>
            </a:r>
          </a:p>
        </p:txBody>
      </p:sp>
      <p:pic>
        <p:nvPicPr>
          <p:cNvPr id="12" name="Grafik 11" descr="itemis_logo_rgb.gif"/>
          <p:cNvPicPr>
            <a:picLocks noChangeAspect="1"/>
          </p:cNvPicPr>
          <p:nvPr userDrawn="1"/>
        </p:nvPicPr>
        <p:blipFill>
          <a:blip r:embed="rId3" cstate="print"/>
          <a:stretch>
            <a:fillRect/>
          </a:stretch>
        </p:blipFill>
        <p:spPr>
          <a:xfrm>
            <a:off x="256425" y="165674"/>
            <a:ext cx="1368153" cy="386652"/>
          </a:xfrm>
          <a:prstGeom prst="rect">
            <a:avLst/>
          </a:prstGeom>
        </p:spPr>
      </p:pic>
      <p:sp>
        <p:nvSpPr>
          <p:cNvPr id="10" name="Abgerundetes Rechteck 9"/>
          <p:cNvSpPr/>
          <p:nvPr userDrawn="1"/>
        </p:nvSpPr>
        <p:spPr bwMode="auto">
          <a:xfrm>
            <a:off x="-45155" y="3717032"/>
            <a:ext cx="8802000" cy="2718000"/>
          </a:xfrm>
          <a:prstGeom prst="roundRect">
            <a:avLst>
              <a:gd name="adj" fmla="val 8573"/>
            </a:avLst>
          </a:prstGeom>
          <a:no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pic>
        <p:nvPicPr>
          <p:cNvPr id="13" name="Grafik 12" descr="Telefonhörer.jpg"/>
          <p:cNvPicPr>
            <a:picLocks noChangeAspect="1"/>
          </p:cNvPicPr>
          <p:nvPr userDrawn="1"/>
        </p:nvPicPr>
        <p:blipFill>
          <a:blip r:embed="rId4" cstate="print"/>
          <a:stretch>
            <a:fillRect/>
          </a:stretch>
        </p:blipFill>
        <p:spPr>
          <a:xfrm>
            <a:off x="249097" y="1239284"/>
            <a:ext cx="1360092" cy="136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sei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39334" y="294833"/>
            <a:ext cx="8221098" cy="504056"/>
          </a:xfrm>
        </p:spPr>
        <p:txBody>
          <a:bodyPr/>
          <a:lstStyle>
            <a:lvl1pPr>
              <a:defRPr sz="2200">
                <a:solidFill>
                  <a:srgbClr val="004779"/>
                </a:solidFill>
              </a:defRPr>
            </a:lvl1pPr>
          </a:lstStyle>
          <a:p>
            <a:r>
              <a:rPr lang="de-DE" dirty="0" smtClean="0"/>
              <a:t>Agenda durch Klicken einfügen</a:t>
            </a:r>
            <a:endParaRPr lang="en-US" dirty="0"/>
          </a:p>
        </p:txBody>
      </p:sp>
      <p:sp>
        <p:nvSpPr>
          <p:cNvPr id="3" name="Textplatzhalter 2"/>
          <p:cNvSpPr>
            <a:spLocks noGrp="1"/>
          </p:cNvSpPr>
          <p:nvPr>
            <p:ph type="body" sz="half" idx="1"/>
          </p:nvPr>
        </p:nvSpPr>
        <p:spPr>
          <a:xfrm>
            <a:off x="247764" y="1988840"/>
            <a:ext cx="5044316" cy="4536504"/>
          </a:xfrm>
        </p:spPr>
        <p:txBody>
          <a:bodyPr/>
          <a:lstStyle>
            <a:lvl1pPr>
              <a:defRPr sz="1800"/>
            </a:lvl1pPr>
            <a:lvl2pPr>
              <a:defRPr sz="1800"/>
            </a:lvl2pPr>
            <a:lvl3pPr>
              <a:defRPr sz="1800"/>
            </a:lvl3pPr>
            <a:lvl4pPr>
              <a:defRPr sz="1800"/>
            </a:lvl4pPr>
            <a:lvl5pPr>
              <a:defRPr sz="1800"/>
            </a:lvl5pPr>
          </a:lstStyle>
          <a:p>
            <a:pPr lvl="0"/>
            <a:r>
              <a:rPr lang="de-DE" smtClean="0"/>
              <a:t>Textmasterformate durch Klicken bearbeiten</a:t>
            </a:r>
          </a:p>
          <a:p>
            <a:pPr lvl="1"/>
            <a:r>
              <a:rPr lang="de-DE" smtClean="0"/>
              <a:t>Zweite Ebene</a:t>
            </a:r>
          </a:p>
          <a:p>
            <a:pPr lvl="2"/>
            <a:r>
              <a:rPr lang="de-DE" smtClean="0"/>
              <a:t>Dritte Ebene</a:t>
            </a:r>
          </a:p>
        </p:txBody>
      </p:sp>
      <p:sp>
        <p:nvSpPr>
          <p:cNvPr id="8" name="Untertitel 2"/>
          <p:cNvSpPr>
            <a:spLocks noGrp="1"/>
          </p:cNvSpPr>
          <p:nvPr>
            <p:ph type="subTitle" idx="13" hasCustomPrompt="1"/>
          </p:nvPr>
        </p:nvSpPr>
        <p:spPr>
          <a:xfrm>
            <a:off x="242974" y="764704"/>
            <a:ext cx="5049106" cy="648072"/>
          </a:xfrm>
        </p:spPr>
        <p:txBody>
          <a:bodyPr/>
          <a:lstStyle>
            <a:lvl1pPr marL="0" indent="0" algn="l">
              <a:buNone/>
              <a:defRPr sz="1800" b="1">
                <a:solidFill>
                  <a:schemeClr val="bg1">
                    <a:lumMod val="50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Untertitel durch Klicken bearbeiten</a:t>
            </a:r>
            <a:endParaRPr lang="en-US" dirty="0"/>
          </a:p>
        </p:txBody>
      </p:sp>
      <p:pic>
        <p:nvPicPr>
          <p:cNvPr id="11" name="Grafik 10" descr="Fotolia_14323715_XS.jpg"/>
          <p:cNvPicPr>
            <a:picLocks noChangeAspect="1"/>
          </p:cNvPicPr>
          <p:nvPr userDrawn="1"/>
        </p:nvPicPr>
        <p:blipFill>
          <a:blip r:embed="rId2" cstate="print"/>
          <a:srcRect l="10155" t="7897" r="10297" b="6817"/>
          <a:stretch>
            <a:fillRect/>
          </a:stretch>
        </p:blipFill>
        <p:spPr>
          <a:xfrm>
            <a:off x="6618704" y="1226469"/>
            <a:ext cx="1656000" cy="1902637"/>
          </a:xfrm>
          <a:prstGeom prst="rect">
            <a:avLst/>
          </a:prstGeom>
        </p:spPr>
      </p:pic>
      <p:sp>
        <p:nvSpPr>
          <p:cNvPr id="12" name="Rectangle 4"/>
          <p:cNvSpPr>
            <a:spLocks noGrp="1" noChangeArrowheads="1"/>
          </p:cNvSpPr>
          <p:nvPr>
            <p:ph type="ftr" idx="15"/>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4" name="Rectangle 5"/>
          <p:cNvSpPr>
            <a:spLocks noGrp="1" noChangeArrowheads="1"/>
          </p:cNvSpPr>
          <p:nvPr>
            <p:ph type="sldNum" idx="16"/>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de-DE" smtClean="0"/>
              <a:t>Mastertitelformat bearbeiten</a:t>
            </a:r>
            <a:endParaRPr lang="de-DE"/>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2952862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Mastertitelformat bearbeiten</a:t>
            </a:r>
            <a:endParaRPr lang="de-DE"/>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3342929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1689571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Mastertitelformat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73809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3929269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Mastertitelformat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1397710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1277933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27078366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2502663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393383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eilnehmersei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39334" y="294833"/>
            <a:ext cx="8221098" cy="504056"/>
          </a:xfrm>
        </p:spPr>
        <p:txBody>
          <a:bodyPr/>
          <a:lstStyle>
            <a:lvl1pPr>
              <a:defRPr sz="2200" baseline="0">
                <a:solidFill>
                  <a:srgbClr val="004779"/>
                </a:solidFill>
              </a:defRPr>
            </a:lvl1pPr>
          </a:lstStyle>
          <a:p>
            <a:r>
              <a:rPr lang="de-DE" dirty="0" smtClean="0"/>
              <a:t>Teilnehmer durch Klicken einfügen</a:t>
            </a:r>
            <a:endParaRPr lang="en-US" dirty="0"/>
          </a:p>
        </p:txBody>
      </p:sp>
      <p:sp>
        <p:nvSpPr>
          <p:cNvPr id="3" name="Textplatzhalter 2"/>
          <p:cNvSpPr>
            <a:spLocks noGrp="1"/>
          </p:cNvSpPr>
          <p:nvPr>
            <p:ph type="body" sz="half" idx="1"/>
          </p:nvPr>
        </p:nvSpPr>
        <p:spPr>
          <a:xfrm>
            <a:off x="247764" y="1988840"/>
            <a:ext cx="5044316" cy="4536504"/>
          </a:xfrm>
        </p:spPr>
        <p:txBody>
          <a:bodyPr/>
          <a:lstStyle>
            <a:lvl1pPr>
              <a:defRPr sz="1800"/>
            </a:lvl1pPr>
            <a:lvl2pPr>
              <a:defRPr sz="1800"/>
            </a:lvl2pPr>
            <a:lvl3pPr>
              <a:defRPr sz="1800"/>
            </a:lvl3pPr>
            <a:lvl4pPr>
              <a:defRPr sz="1800"/>
            </a:lvl4pPr>
            <a:lvl5pPr>
              <a:defRPr sz="1800"/>
            </a:lvl5pPr>
          </a:lstStyle>
          <a:p>
            <a:pPr lvl="0"/>
            <a:r>
              <a:rPr lang="de-DE" smtClean="0"/>
              <a:t>Textmasterformate durch Klicken bearbeiten</a:t>
            </a:r>
          </a:p>
          <a:p>
            <a:pPr lvl="1"/>
            <a:r>
              <a:rPr lang="de-DE" smtClean="0"/>
              <a:t>Zweite Ebene</a:t>
            </a:r>
          </a:p>
          <a:p>
            <a:pPr lvl="2"/>
            <a:r>
              <a:rPr lang="de-DE" smtClean="0"/>
              <a:t>Dritte Ebene</a:t>
            </a:r>
          </a:p>
        </p:txBody>
      </p:sp>
      <p:sp>
        <p:nvSpPr>
          <p:cNvPr id="8" name="Untertitel 2"/>
          <p:cNvSpPr>
            <a:spLocks noGrp="1"/>
          </p:cNvSpPr>
          <p:nvPr>
            <p:ph type="subTitle" idx="13" hasCustomPrompt="1"/>
          </p:nvPr>
        </p:nvSpPr>
        <p:spPr>
          <a:xfrm>
            <a:off x="242974" y="764704"/>
            <a:ext cx="5049106" cy="648072"/>
          </a:xfrm>
        </p:spPr>
        <p:txBody>
          <a:bodyPr/>
          <a:lstStyle>
            <a:lvl1pPr marL="0" indent="0" algn="l">
              <a:buNone/>
              <a:defRPr sz="1800" b="1">
                <a:solidFill>
                  <a:schemeClr val="bg1">
                    <a:lumMod val="50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Untertitel durch Klicken bearbeiten</a:t>
            </a:r>
            <a:endParaRPr lang="en-US" dirty="0"/>
          </a:p>
        </p:txBody>
      </p:sp>
      <p:pic>
        <p:nvPicPr>
          <p:cNvPr id="10" name="Grafik 9" descr="Fotolia_14072993_XS.jpg"/>
          <p:cNvPicPr>
            <a:picLocks noChangeAspect="1"/>
          </p:cNvPicPr>
          <p:nvPr userDrawn="1"/>
        </p:nvPicPr>
        <p:blipFill>
          <a:blip r:embed="rId2" cstate="print"/>
          <a:srcRect l="11155" t="7897" r="10989" b="6817"/>
          <a:stretch>
            <a:fillRect/>
          </a:stretch>
        </p:blipFill>
        <p:spPr>
          <a:xfrm>
            <a:off x="6612607" y="1230876"/>
            <a:ext cx="1656000" cy="1944000"/>
          </a:xfrm>
          <a:prstGeom prst="rect">
            <a:avLst/>
          </a:prstGeom>
        </p:spPr>
      </p:pic>
      <p:sp>
        <p:nvSpPr>
          <p:cNvPr id="9" name="Rectangle 4"/>
          <p:cNvSpPr>
            <a:spLocks noGrp="1" noChangeArrowheads="1"/>
          </p:cNvSpPr>
          <p:nvPr>
            <p:ph type="ftr" idx="14"/>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4" name="Rectangle 5"/>
          <p:cNvSpPr>
            <a:spLocks noGrp="1" noChangeArrowheads="1"/>
          </p:cNvSpPr>
          <p:nvPr>
            <p:ph type="sldNum" idx="15"/>
          </p:nvPr>
        </p:nvSpPr>
        <p:spPr bwMode="auto">
          <a:xfrm>
            <a:off x="8729414"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r>
              <a:rPr lang="de-DE" dirty="0" smtClean="0"/>
              <a:t>  </a:t>
            </a:r>
            <a:endParaRPr lang="de-DE" dirty="0"/>
          </a:p>
        </p:txBody>
      </p:sp>
      <p:sp>
        <p:nvSpPr>
          <p:cNvPr id="15" name="Rectangle 5"/>
          <p:cNvSpPr txBox="1">
            <a:spLocks noChangeArrowheads="1"/>
          </p:cNvSpPr>
          <p:nvPr userDrawn="1"/>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fld id="{626F8DB4-595E-4F01-B61D-1BF02D8F1A74}" type="slidenum">
              <a:rPr kumimoji="0" lang="de-DE" sz="900" b="1" i="0" u="none" strike="noStrike" kern="1200" cap="none" spc="0" normalizeH="0" baseline="0" noProof="0" smtClean="0">
                <a:ln>
                  <a:noFill/>
                </a:ln>
                <a:solidFill>
                  <a:srgbClr val="004779"/>
                </a:solidFill>
                <a:effectLst/>
                <a:uLnTx/>
                <a:uFillTx/>
                <a:latin typeface="Arial" charset="0"/>
                <a:ea typeface="MS Gothic" pitchFamily="49" charset="-128"/>
                <a:cs typeface="Tahoma" charset="0"/>
              </a:rPr>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t>‹Nr.›</a:t>
            </a:fld>
            <a:r>
              <a:rPr kumimoji="0" lang="de-DE" sz="900" b="1" i="0" u="none" strike="noStrike" kern="1200" cap="none" spc="0" normalizeH="0" baseline="0" noProof="0" smtClean="0">
                <a:ln>
                  <a:noFill/>
                </a:ln>
                <a:solidFill>
                  <a:srgbClr val="004779"/>
                </a:solidFill>
                <a:effectLst/>
                <a:uLnTx/>
                <a:uFillTx/>
                <a:latin typeface="Arial" charset="0"/>
                <a:ea typeface="MS Gothic" pitchFamily="49" charset="-128"/>
                <a:cs typeface="Tahoma" charset="0"/>
              </a:rPr>
              <a:t>  </a:t>
            </a:r>
            <a:endParaRPr kumimoji="0" lang="de-DE" sz="900" b="1" i="0" u="none" strike="noStrike" kern="1200" cap="none" spc="0" normalizeH="0" baseline="0" noProof="0" dirty="0">
              <a:ln>
                <a:noFill/>
              </a:ln>
              <a:solidFill>
                <a:srgbClr val="004779"/>
              </a:solidFill>
              <a:effectLst/>
              <a:uLnTx/>
              <a:uFillTx/>
              <a:latin typeface="Arial" charset="0"/>
              <a:ea typeface="MS Gothic" pitchFamily="49" charset="-128"/>
              <a:cs typeface="Tahoma"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FD63BB2-FC25-6D44-862B-40B39A4C818E}" type="datetimeFigureOut">
              <a:rPr lang="de-DE" smtClean="0"/>
              <a:t>03.07.14</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EC9CB0C0-69D0-D242-90AC-E749378C6CFD}" type="slidenum">
              <a:rPr lang="de-DE" smtClean="0"/>
              <a:t>‹Nr.›</a:t>
            </a:fld>
            <a:endParaRPr lang="de-DE"/>
          </a:p>
        </p:txBody>
      </p:sp>
    </p:spTree>
    <p:extLst>
      <p:ext uri="{BB962C8B-B14F-4D97-AF65-F5344CB8AC3E}">
        <p14:creationId xmlns:p14="http://schemas.microsoft.com/office/powerpoint/2010/main" val="90826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Kapiteltrennseite mit Foto ganze Seite">
    <p:spTree>
      <p:nvGrpSpPr>
        <p:cNvPr id="1" name=""/>
        <p:cNvGrpSpPr/>
        <p:nvPr/>
      </p:nvGrpSpPr>
      <p:grpSpPr>
        <a:xfrm>
          <a:off x="0" y="0"/>
          <a:ext cx="0" cy="0"/>
          <a:chOff x="0" y="0"/>
          <a:chExt cx="0" cy="0"/>
        </a:xfrm>
      </p:grpSpPr>
      <p:sp>
        <p:nvSpPr>
          <p:cNvPr id="10" name="Bildplatzhalter 2"/>
          <p:cNvSpPr>
            <a:spLocks noGrp="1"/>
          </p:cNvSpPr>
          <p:nvPr>
            <p:ph type="pic" idx="14"/>
          </p:nvPr>
        </p:nvSpPr>
        <p:spPr>
          <a:xfrm>
            <a:off x="0" y="0"/>
            <a:ext cx="9134142"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9" name="Textplatzhalter 2"/>
          <p:cNvSpPr>
            <a:spLocks noGrp="1"/>
          </p:cNvSpPr>
          <p:nvPr>
            <p:ph type="body" idx="13" hasCustomPrompt="1"/>
          </p:nvPr>
        </p:nvSpPr>
        <p:spPr>
          <a:xfrm>
            <a:off x="6588224" y="5580694"/>
            <a:ext cx="2194521" cy="648072"/>
          </a:xfrm>
        </p:spPr>
        <p:txBody>
          <a:bodyPr anchor="t" anchorCtr="0"/>
          <a:lstStyle>
            <a:lvl1pPr marL="0" indent="0" algn="r">
              <a:spcBef>
                <a:spcPts val="0"/>
              </a:spcBef>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Kapitelname</a:t>
            </a:r>
          </a:p>
        </p:txBody>
      </p:sp>
      <p:sp>
        <p:nvSpPr>
          <p:cNvPr id="7" name="Rechteck 6"/>
          <p:cNvSpPr/>
          <p:nvPr userDrawn="1"/>
        </p:nvSpPr>
        <p:spPr bwMode="auto">
          <a:xfrm>
            <a:off x="0" y="6631162"/>
            <a:ext cx="1475656" cy="226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dirty="0" smtClean="0">
              <a:ln>
                <a:noFill/>
              </a:ln>
              <a:effectLst/>
              <a:latin typeface="Arial" charset="0"/>
              <a:ea typeface="MS Gothic"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sei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51520" y="4406900"/>
            <a:ext cx="8352928" cy="1902420"/>
          </a:xfrm>
        </p:spPr>
        <p:txBody>
          <a:bodyPr/>
          <a:lstStyle>
            <a:lvl1pPr algn="l">
              <a:defRPr sz="4000" b="1" cap="all"/>
            </a:lvl1pPr>
          </a:lstStyle>
          <a:p>
            <a:r>
              <a:rPr lang="de-DE" dirty="0" smtClean="0"/>
              <a:t>Abschnittstitel durch Klicken bearbeiten</a:t>
            </a:r>
            <a:endParaRPr lang="en-US" dirty="0"/>
          </a:p>
        </p:txBody>
      </p:sp>
      <p:sp>
        <p:nvSpPr>
          <p:cNvPr id="3" name="Textplatzhalter 2"/>
          <p:cNvSpPr>
            <a:spLocks noGrp="1"/>
          </p:cNvSpPr>
          <p:nvPr>
            <p:ph type="body" idx="1" hasCustomPrompt="1"/>
          </p:nvPr>
        </p:nvSpPr>
        <p:spPr>
          <a:xfrm>
            <a:off x="251520" y="3645024"/>
            <a:ext cx="8352928" cy="761876"/>
          </a:xfrm>
        </p:spPr>
        <p:txBody>
          <a:bodyPr anchor="b"/>
          <a:lstStyle>
            <a:lvl1pPr marL="0" indent="0">
              <a:buNone/>
              <a:defRPr sz="2000">
                <a:solidFill>
                  <a:schemeClr val="bg1">
                    <a:lumMod val="5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Abschnittsuntertitel durch Klicken bearbeiten</a:t>
            </a:r>
          </a:p>
        </p:txBody>
      </p:sp>
      <p:sp>
        <p:nvSpPr>
          <p:cNvPr id="9" name="Bildplatzhalter 2"/>
          <p:cNvSpPr>
            <a:spLocks noGrp="1"/>
          </p:cNvSpPr>
          <p:nvPr>
            <p:ph type="pic" idx="14"/>
          </p:nvPr>
        </p:nvSpPr>
        <p:spPr>
          <a:xfrm>
            <a:off x="0" y="638412"/>
            <a:ext cx="8604448" cy="27905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5" name="Rechteck 4"/>
          <p:cNvSpPr/>
          <p:nvPr userDrawn="1"/>
        </p:nvSpPr>
        <p:spPr bwMode="auto">
          <a:xfrm>
            <a:off x="0" y="6631162"/>
            <a:ext cx="1475656" cy="226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dirty="0" smtClean="0">
              <a:ln>
                <a:noFill/>
              </a:ln>
              <a:effectLst/>
              <a:latin typeface="Arial" charset="0"/>
              <a:ea typeface="MS Gothic"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el und Inhalt ganze Seite">
    <p:spTree>
      <p:nvGrpSpPr>
        <p:cNvPr id="1" name=""/>
        <p:cNvGrpSpPr/>
        <p:nvPr/>
      </p:nvGrpSpPr>
      <p:grpSpPr>
        <a:xfrm>
          <a:off x="0" y="0"/>
          <a:ext cx="0" cy="0"/>
          <a:chOff x="0" y="0"/>
          <a:chExt cx="0" cy="0"/>
        </a:xfrm>
      </p:grpSpPr>
      <p:sp>
        <p:nvSpPr>
          <p:cNvPr id="3" name="Inhaltsplatzhalter 2"/>
          <p:cNvSpPr>
            <a:spLocks noGrp="1"/>
          </p:cNvSpPr>
          <p:nvPr>
            <p:ph idx="1"/>
          </p:nvPr>
        </p:nvSpPr>
        <p:spPr>
          <a:xfrm>
            <a:off x="239334" y="1916832"/>
            <a:ext cx="8365114" cy="4380781"/>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itel 1"/>
          <p:cNvSpPr>
            <a:spLocks noGrp="1"/>
          </p:cNvSpPr>
          <p:nvPr>
            <p:ph type="title" hasCustomPrompt="1"/>
          </p:nvPr>
        </p:nvSpPr>
        <p:spPr>
          <a:xfrm>
            <a:off x="239334" y="294833"/>
            <a:ext cx="8365114" cy="253847"/>
          </a:xfrm>
        </p:spPr>
        <p:txBody>
          <a:bodyPr/>
          <a:lstStyle>
            <a:lvl1pPr>
              <a:defRPr sz="1600">
                <a:solidFill>
                  <a:schemeClr val="bg2">
                    <a:lumMod val="75000"/>
                  </a:schemeClr>
                </a:solidFill>
              </a:defRPr>
            </a:lvl1pPr>
          </a:lstStyle>
          <a:p>
            <a:r>
              <a:rPr lang="de-DE" dirty="0" smtClean="0"/>
              <a:t>Kapiteltitel durch Klicken bearbeiten</a:t>
            </a:r>
            <a:endParaRPr lang="en-US" dirty="0"/>
          </a:p>
        </p:txBody>
      </p:sp>
      <p:sp>
        <p:nvSpPr>
          <p:cNvPr id="9" name="Untertitel 2"/>
          <p:cNvSpPr>
            <a:spLocks noGrp="1"/>
          </p:cNvSpPr>
          <p:nvPr>
            <p:ph type="subTitle" idx="13" hasCustomPrompt="1"/>
          </p:nvPr>
        </p:nvSpPr>
        <p:spPr>
          <a:xfrm>
            <a:off x="239334" y="764704"/>
            <a:ext cx="8361595" cy="648072"/>
          </a:xfrm>
        </p:spPr>
        <p:txBody>
          <a:bodyPr/>
          <a:lstStyle>
            <a:lvl1pPr marL="0" indent="0" algn="l">
              <a:buNone/>
              <a:defRPr sz="2200" b="1">
                <a:solidFill>
                  <a:srgbClr val="004779"/>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Untertitel durch Klicken bearbeiten</a:t>
            </a:r>
            <a:endParaRPr lang="en-US" dirty="0"/>
          </a:p>
        </p:txBody>
      </p:sp>
      <p:sp>
        <p:nvSpPr>
          <p:cNvPr id="12" name="Rectangle 4"/>
          <p:cNvSpPr>
            <a:spLocks noGrp="1" noChangeArrowheads="1"/>
          </p:cNvSpPr>
          <p:nvPr>
            <p:ph type="ftr" idx="15"/>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3" name="Rectangle 5"/>
          <p:cNvSpPr>
            <a:spLocks noGrp="1" noChangeArrowheads="1"/>
          </p:cNvSpPr>
          <p:nvPr>
            <p:ph type="sldNum" idx="16"/>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el mit 1 Untertitel und Inhalt zweispalti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39334" y="1844824"/>
            <a:ext cx="4188650" cy="4452789"/>
          </a:xfrm>
        </p:spPr>
        <p:txBody>
          <a:bodyPr/>
          <a:lstStyle>
            <a:lvl1pPr marL="0" indent="0">
              <a:defRPr sz="2000"/>
            </a:lvl1pPr>
            <a:lvl2pPr marL="538163" indent="-285750">
              <a:defRPr sz="1600"/>
            </a:lvl2pPr>
            <a:lvl3pPr marL="801688" indent="-228600">
              <a:defRPr sz="1600"/>
            </a:lvl3pPr>
            <a:lvl4pPr marL="1077913" indent="-228600">
              <a:defRPr sz="1400"/>
            </a:lvl4pPr>
            <a:lvl5pPr marL="1077913" indent="-228600">
              <a:defRPr sz="14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0" name="Inhaltsplatzhalter 2"/>
          <p:cNvSpPr>
            <a:spLocks noGrp="1"/>
          </p:cNvSpPr>
          <p:nvPr>
            <p:ph sz="half" idx="14"/>
          </p:nvPr>
        </p:nvSpPr>
        <p:spPr>
          <a:xfrm>
            <a:off x="4572001" y="1844824"/>
            <a:ext cx="4032448" cy="4452789"/>
          </a:xfrm>
        </p:spPr>
        <p:txBody>
          <a:bodyPr/>
          <a:lstStyle>
            <a:lvl1pPr marL="0" indent="0">
              <a:defRPr sz="2000"/>
            </a:lvl1pPr>
            <a:lvl2pPr marL="538163" indent="-285750">
              <a:defRPr sz="1600"/>
            </a:lvl2pPr>
            <a:lvl3pPr marL="801688" indent="-228600">
              <a:defRPr sz="1600"/>
            </a:lvl3pPr>
            <a:lvl4pPr marL="1077913" indent="-228600">
              <a:defRPr sz="1400"/>
            </a:lvl4pPr>
            <a:lvl5pPr marL="1077913" indent="-228600">
              <a:defRPr sz="1400"/>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2" name="Textplatzhalter 2"/>
          <p:cNvSpPr>
            <a:spLocks noGrp="1"/>
          </p:cNvSpPr>
          <p:nvPr>
            <p:ph type="body" idx="15" hasCustomPrompt="1"/>
          </p:nvPr>
        </p:nvSpPr>
        <p:spPr>
          <a:xfrm>
            <a:off x="239334" y="845022"/>
            <a:ext cx="8365114" cy="639762"/>
          </a:xfrm>
        </p:spPr>
        <p:txBody>
          <a:bodyPr anchor="b"/>
          <a:lstStyle>
            <a:lvl1pPr marL="0" indent="0">
              <a:buNone/>
              <a:defRPr sz="18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bearbeiten</a:t>
            </a:r>
          </a:p>
        </p:txBody>
      </p:sp>
      <p:sp>
        <p:nvSpPr>
          <p:cNvPr id="11" name="Titel 1"/>
          <p:cNvSpPr>
            <a:spLocks noGrp="1"/>
          </p:cNvSpPr>
          <p:nvPr>
            <p:ph type="title" idx="16" hasCustomPrompt="1"/>
          </p:nvPr>
        </p:nvSpPr>
        <p:spPr>
          <a:xfrm>
            <a:off x="239334" y="294833"/>
            <a:ext cx="8365114" cy="504056"/>
          </a:xfrm>
        </p:spPr>
        <p:txBody>
          <a:bodyPr/>
          <a:lstStyle>
            <a:lvl1pPr>
              <a:defRPr sz="2200">
                <a:solidFill>
                  <a:srgbClr val="004779"/>
                </a:solidFill>
              </a:defRPr>
            </a:lvl1pPr>
          </a:lstStyle>
          <a:p>
            <a:r>
              <a:rPr lang="de-DE" dirty="0" smtClean="0"/>
              <a:t>Kapiteltitel durch Klicken bearbeiten</a:t>
            </a:r>
            <a:endParaRPr lang="en-US" dirty="0"/>
          </a:p>
        </p:txBody>
      </p:sp>
      <p:sp>
        <p:nvSpPr>
          <p:cNvPr id="13" name="Rectangle 4"/>
          <p:cNvSpPr>
            <a:spLocks noGrp="1" noChangeArrowheads="1"/>
          </p:cNvSpPr>
          <p:nvPr>
            <p:ph type="ftr" idx="17"/>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4"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el mit 2 Untertiteln und Inhalt">
    <p:spTree>
      <p:nvGrpSpPr>
        <p:cNvPr id="1" name=""/>
        <p:cNvGrpSpPr/>
        <p:nvPr/>
      </p:nvGrpSpPr>
      <p:grpSpPr>
        <a:xfrm>
          <a:off x="0" y="0"/>
          <a:ext cx="0" cy="0"/>
          <a:chOff x="0" y="0"/>
          <a:chExt cx="0" cy="0"/>
        </a:xfrm>
      </p:grpSpPr>
      <p:sp>
        <p:nvSpPr>
          <p:cNvPr id="13" name="Inhaltsplatzhalter 2"/>
          <p:cNvSpPr>
            <a:spLocks noGrp="1"/>
          </p:cNvSpPr>
          <p:nvPr>
            <p:ph sz="half" idx="1"/>
          </p:nvPr>
        </p:nvSpPr>
        <p:spPr>
          <a:xfrm>
            <a:off x="239334" y="1844824"/>
            <a:ext cx="4188650" cy="4452789"/>
          </a:xfrm>
        </p:spPr>
        <p:txBody>
          <a:bodyPr/>
          <a:lstStyle>
            <a:lvl1pPr marL="0" indent="0">
              <a:defRPr sz="2000"/>
            </a:lvl1pPr>
            <a:lvl2pPr marL="538163" indent="-285750">
              <a:defRPr sz="1600"/>
            </a:lvl2pPr>
            <a:lvl3pPr marL="801688" indent="-228600">
              <a:defRPr sz="1600"/>
            </a:lvl3pPr>
            <a:lvl4pPr marL="1077913" indent="-228600">
              <a:defRPr sz="1400"/>
            </a:lvl4pPr>
            <a:lvl5pPr marL="1077913" indent="-228600">
              <a:defRPr sz="14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9" name="Textplatzhalter 2"/>
          <p:cNvSpPr>
            <a:spLocks noGrp="1"/>
          </p:cNvSpPr>
          <p:nvPr>
            <p:ph type="body" idx="15" hasCustomPrompt="1"/>
          </p:nvPr>
        </p:nvSpPr>
        <p:spPr>
          <a:xfrm>
            <a:off x="239334" y="845022"/>
            <a:ext cx="4188650" cy="639762"/>
          </a:xfrm>
        </p:spPr>
        <p:txBody>
          <a:bodyPr anchor="b"/>
          <a:lstStyle>
            <a:lvl1pPr marL="0" indent="0">
              <a:buNone/>
              <a:defRPr sz="18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bearbeiten</a:t>
            </a:r>
          </a:p>
        </p:txBody>
      </p:sp>
      <p:sp>
        <p:nvSpPr>
          <p:cNvPr id="20" name="Textplatzhalter 4"/>
          <p:cNvSpPr>
            <a:spLocks noGrp="1"/>
          </p:cNvSpPr>
          <p:nvPr>
            <p:ph type="body" sz="quarter" idx="3" hasCustomPrompt="1"/>
          </p:nvPr>
        </p:nvSpPr>
        <p:spPr>
          <a:xfrm>
            <a:off x="4572001" y="845022"/>
            <a:ext cx="4032447" cy="639762"/>
          </a:xfrm>
        </p:spPr>
        <p:txBody>
          <a:bodyPr anchor="b"/>
          <a:lstStyle>
            <a:lvl1pPr marL="0" indent="0">
              <a:buNone/>
              <a:defRPr sz="1800" b="1" baseline="0">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bearbeiten</a:t>
            </a:r>
          </a:p>
        </p:txBody>
      </p:sp>
      <p:sp>
        <p:nvSpPr>
          <p:cNvPr id="23" name="Inhaltsplatzhalter 2"/>
          <p:cNvSpPr>
            <a:spLocks noGrp="1"/>
          </p:cNvSpPr>
          <p:nvPr>
            <p:ph sz="half" idx="14"/>
          </p:nvPr>
        </p:nvSpPr>
        <p:spPr>
          <a:xfrm>
            <a:off x="4572000" y="1844824"/>
            <a:ext cx="4032448" cy="4452789"/>
          </a:xfrm>
        </p:spPr>
        <p:txBody>
          <a:bodyPr/>
          <a:lstStyle>
            <a:lvl1pPr marL="0" indent="0">
              <a:defRPr sz="2000"/>
            </a:lvl1pPr>
            <a:lvl2pPr marL="538163" indent="-285750">
              <a:defRPr sz="1600"/>
            </a:lvl2pPr>
            <a:lvl3pPr marL="801688" indent="-228600">
              <a:defRPr sz="1600"/>
            </a:lvl3pPr>
            <a:lvl4pPr marL="1077913" indent="-228600">
              <a:defRPr sz="1400"/>
            </a:lvl4pPr>
            <a:lvl5pPr marL="1077913" indent="-228600">
              <a:defRPr sz="14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itel 1"/>
          <p:cNvSpPr>
            <a:spLocks noGrp="1"/>
          </p:cNvSpPr>
          <p:nvPr>
            <p:ph type="title" idx="17" hasCustomPrompt="1"/>
          </p:nvPr>
        </p:nvSpPr>
        <p:spPr>
          <a:xfrm>
            <a:off x="239334" y="294833"/>
            <a:ext cx="8365114" cy="504056"/>
          </a:xfrm>
        </p:spPr>
        <p:txBody>
          <a:bodyPr/>
          <a:lstStyle>
            <a:lvl1pPr>
              <a:defRPr sz="2200">
                <a:solidFill>
                  <a:srgbClr val="004779"/>
                </a:solidFill>
              </a:defRPr>
            </a:lvl1pPr>
          </a:lstStyle>
          <a:p>
            <a:r>
              <a:rPr lang="de-DE" dirty="0" smtClean="0"/>
              <a:t>Kapiteltitel durch Klicken bearbeiten</a:t>
            </a:r>
            <a:endParaRPr lang="en-US" dirty="0"/>
          </a:p>
        </p:txBody>
      </p:sp>
      <p:sp>
        <p:nvSpPr>
          <p:cNvPr id="14" name="Rectangle 4"/>
          <p:cNvSpPr>
            <a:spLocks noGrp="1" noChangeArrowheads="1"/>
          </p:cNvSpPr>
          <p:nvPr>
            <p:ph type="ftr" idx="18"/>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5" name="Rectangle 5"/>
          <p:cNvSpPr>
            <a:spLocks noGrp="1" noChangeArrowheads="1"/>
          </p:cNvSpPr>
          <p:nvPr>
            <p:ph type="sldNum"/>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9_Titel links mit Unter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51520" y="764703"/>
            <a:ext cx="3008313" cy="1440161"/>
          </a:xfrm>
        </p:spPr>
        <p:txBody>
          <a:bodyPr anchor="t" anchorCtr="0"/>
          <a:lstStyle>
            <a:lvl1pPr algn="l">
              <a:defRPr sz="2200" b="1"/>
            </a:lvl1pPr>
          </a:lstStyle>
          <a:p>
            <a:r>
              <a:rPr lang="de-DE" dirty="0" smtClean="0"/>
              <a:t>Kapiteltitel durch Klicken bearbeiten</a:t>
            </a:r>
            <a:endParaRPr lang="en-US" dirty="0"/>
          </a:p>
        </p:txBody>
      </p:sp>
      <p:sp>
        <p:nvSpPr>
          <p:cNvPr id="3" name="Inhaltsplatzhalter 2"/>
          <p:cNvSpPr>
            <a:spLocks noGrp="1"/>
          </p:cNvSpPr>
          <p:nvPr>
            <p:ph idx="1"/>
          </p:nvPr>
        </p:nvSpPr>
        <p:spPr>
          <a:xfrm>
            <a:off x="3575050" y="764704"/>
            <a:ext cx="5029398" cy="5616624"/>
          </a:xfrm>
        </p:spPr>
        <p:txBody>
          <a:bodyPr/>
          <a:lstStyle>
            <a:lvl1pPr marL="0" indent="0">
              <a:defRPr sz="2000"/>
            </a:lvl1pPr>
            <a:lvl2pPr>
              <a:defRPr sz="2000"/>
            </a:lvl2pPr>
            <a:lvl3pPr>
              <a:defRPr sz="2000"/>
            </a:lvl3pPr>
            <a:lvl4pPr>
              <a:defRPr sz="1600"/>
            </a:lvl4pPr>
            <a:lvl5pPr>
              <a:defRPr sz="1600"/>
            </a:lvl5pPr>
            <a:lvl6pPr>
              <a:defRPr sz="2000"/>
            </a:lvl6pPr>
            <a:lvl7pPr>
              <a:defRPr sz="2000"/>
            </a:lvl7pPr>
            <a:lvl8pPr>
              <a:defRPr sz="2000"/>
            </a:lvl8pPr>
            <a:lvl9pPr>
              <a:defRPr sz="20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Textplatzhalter 3"/>
          <p:cNvSpPr>
            <a:spLocks noGrp="1"/>
          </p:cNvSpPr>
          <p:nvPr>
            <p:ph type="body" sz="half" idx="2" hasCustomPrompt="1"/>
          </p:nvPr>
        </p:nvSpPr>
        <p:spPr>
          <a:xfrm>
            <a:off x="251520" y="2276872"/>
            <a:ext cx="3008313" cy="4104456"/>
          </a:xfrm>
        </p:spPr>
        <p:txBody>
          <a:bodyPr/>
          <a:lstStyle>
            <a:lvl1pPr marL="0" indent="0">
              <a:buNone/>
              <a:defRPr sz="1800" b="1">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Untertitel durch Klicken bearbeiten</a:t>
            </a:r>
          </a:p>
        </p:txBody>
      </p:sp>
      <p:sp>
        <p:nvSpPr>
          <p:cNvPr id="10" name="Rectangle 4"/>
          <p:cNvSpPr>
            <a:spLocks noGrp="1" noChangeArrowheads="1"/>
          </p:cNvSpPr>
          <p:nvPr>
            <p:ph type="ftr" idx="11"/>
          </p:nvPr>
        </p:nvSpPr>
        <p:spPr bwMode="auto">
          <a:xfrm>
            <a:off x="6509519" y="6662805"/>
            <a:ext cx="2160587" cy="188640"/>
          </a:xfrm>
          <a:prstGeom prst="rect">
            <a:avLst/>
          </a:prstGeom>
          <a:noFill/>
          <a:ln w="9525">
            <a:noFill/>
            <a:round/>
            <a:headEnd/>
            <a:tailEnd/>
          </a:ln>
          <a:effectLst/>
        </p:spPr>
        <p:txBody>
          <a:bodyPr vert="horz" wrap="none" lIns="0" tIns="0" rIns="0" bIns="0" numCol="1" anchor="t" anchorCtr="0" compatLnSpc="1">
            <a:prstTxWarp prst="textNoShape">
              <a:avLst/>
            </a:prstTxWarp>
          </a:bodyPr>
          <a:lstStyle>
            <a:lvl1pPr algn="r">
              <a:buFont typeface="Times New Roman" pitchFamily="16" charset="0"/>
              <a:buNone/>
              <a:tabLst>
                <a:tab pos="723900" algn="l"/>
                <a:tab pos="1447800" algn="l"/>
                <a:tab pos="2171700" algn="l"/>
                <a:tab pos="2895600" algn="l"/>
              </a:tabLst>
              <a:defRPr sz="800">
                <a:solidFill>
                  <a:srgbClr val="4C4C4C"/>
                </a:solidFill>
                <a:latin typeface="Arial" charset="0"/>
                <a:ea typeface="MS Gothic" charset="-128"/>
                <a:cs typeface="Tahoma" charset="0"/>
              </a:defRPr>
            </a:lvl1pPr>
          </a:lstStyle>
          <a:p>
            <a:pPr>
              <a:defRPr/>
            </a:pPr>
            <a:endParaRPr lang="de-DE" dirty="0"/>
          </a:p>
        </p:txBody>
      </p:sp>
      <p:sp>
        <p:nvSpPr>
          <p:cNvPr id="11" name="Rectangle 5"/>
          <p:cNvSpPr>
            <a:spLocks noGrp="1" noChangeArrowheads="1"/>
          </p:cNvSpPr>
          <p:nvPr>
            <p:ph type="sldNum" idx="12"/>
          </p:nvPr>
        </p:nvSpPr>
        <p:spPr bwMode="auto">
          <a:xfrm>
            <a:off x="8712162" y="6507360"/>
            <a:ext cx="386750" cy="162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defRPr sz="900" b="1">
                <a:solidFill>
                  <a:srgbClr val="004779"/>
                </a:solidFill>
                <a:cs typeface="Tahoma" charset="0"/>
              </a:defRPr>
            </a:lvl1pPr>
          </a:lstStyle>
          <a:p>
            <a:fld id="{626F8DB4-595E-4F01-B61D-1BF02D8F1A74}" type="slidenum">
              <a:rPr lang="de-DE" smtClean="0"/>
              <a:pPr/>
              <a:t>‹Nr.›</a:t>
            </a:fld>
            <a:r>
              <a:rPr lang="de-DE" dirty="0" smtClean="0"/>
              <a:t>  </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51521" y="1349375"/>
            <a:ext cx="8530530" cy="989013"/>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dirty="0" smtClean="0"/>
              <a:t>Click to edit the title text format</a:t>
            </a:r>
          </a:p>
        </p:txBody>
      </p:sp>
      <p:sp>
        <p:nvSpPr>
          <p:cNvPr id="1027" name="Rectangle 2"/>
          <p:cNvSpPr>
            <a:spLocks noGrp="1" noChangeArrowheads="1"/>
          </p:cNvSpPr>
          <p:nvPr>
            <p:ph type="body" idx="1"/>
          </p:nvPr>
        </p:nvSpPr>
        <p:spPr bwMode="auto">
          <a:xfrm>
            <a:off x="251521" y="2339975"/>
            <a:ext cx="8530530" cy="3957638"/>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dirty="0" smtClean="0"/>
              <a:t>Click to edit the outline text format</a:t>
            </a:r>
          </a:p>
          <a:p>
            <a:pPr lvl="1"/>
            <a:r>
              <a:rPr lang="en-GB" dirty="0" smtClean="0"/>
              <a:t>Second Outline Level</a:t>
            </a:r>
          </a:p>
          <a:p>
            <a:pPr lvl="2"/>
            <a:r>
              <a:rPr lang="en-GB" dirty="0" smtClean="0"/>
              <a:t>Third Outline Level</a:t>
            </a:r>
          </a:p>
          <a:p>
            <a:pPr lvl="3"/>
            <a:r>
              <a:rPr lang="en-GB" dirty="0" smtClean="0"/>
              <a:t>Fourth Outline Level</a:t>
            </a:r>
          </a:p>
          <a:p>
            <a:pPr lvl="4"/>
            <a:r>
              <a:rPr lang="en-GB" dirty="0" smtClean="0"/>
              <a:t>Fifth Outline Level</a:t>
            </a:r>
          </a:p>
        </p:txBody>
      </p:sp>
    </p:spTree>
  </p:cSld>
  <p:clrMap bg1="lt1" tx1="dk1" bg2="lt2" tx2="dk2" accent1="accent1" accent2="accent2" accent3="accent3" accent4="accent4" accent5="accent5" accent6="accent6" hlink="hlink" folHlink="folHlink"/>
  <p:sldLayoutIdLst>
    <p:sldLayoutId id="2147483777" r:id="rId1"/>
    <p:sldLayoutId id="2147483790" r:id="rId2"/>
    <p:sldLayoutId id="2147483793" r:id="rId3"/>
    <p:sldLayoutId id="2147483792" r:id="rId4"/>
    <p:sldLayoutId id="2147483778" r:id="rId5"/>
    <p:sldLayoutId id="2147483788" r:id="rId6"/>
    <p:sldLayoutId id="2147483779" r:id="rId7"/>
    <p:sldLayoutId id="2147483780" r:id="rId8"/>
    <p:sldLayoutId id="2147483783" r:id="rId9"/>
    <p:sldLayoutId id="2147483787" r:id="rId10"/>
    <p:sldLayoutId id="2147483784" r:id="rId11"/>
    <p:sldLayoutId id="2147483781" r:id="rId12"/>
    <p:sldLayoutId id="2147483795" r:id="rId13"/>
    <p:sldLayoutId id="2147483782" r:id="rId14"/>
    <p:sldLayoutId id="2147483794" r:id="rId15"/>
    <p:sldLayoutId id="2147483796" r:id="rId16"/>
    <p:sldLayoutId id="2147483797" r:id="rId17"/>
    <p:sldLayoutId id="2147483798" r:id="rId18"/>
    <p:sldLayoutId id="2147483789" r:id="rId19"/>
  </p:sldLayoutIdLst>
  <p:hf hdr="0" ftr="0" dt="0"/>
  <p:txStyles>
    <p:titleStyle>
      <a:lvl1pPr algn="l" defTabSz="449263" rtl="0" eaLnBrk="1" fontAlgn="base" hangingPunct="1">
        <a:lnSpc>
          <a:spcPct val="93000"/>
        </a:lnSpc>
        <a:spcBef>
          <a:spcPct val="0"/>
        </a:spcBef>
        <a:spcAft>
          <a:spcPct val="0"/>
        </a:spcAft>
        <a:buClr>
          <a:srgbClr val="000000"/>
        </a:buClr>
        <a:buSzPct val="100000"/>
        <a:buFont typeface="Times New Roman" charset="0"/>
        <a:defRPr sz="2200" b="1">
          <a:solidFill>
            <a:srgbClr val="004779"/>
          </a:solidFill>
          <a:latin typeface="+mj-lt"/>
          <a:ea typeface="+mj-ea"/>
          <a:cs typeface="MS Gothic" charset="0"/>
        </a:defRPr>
      </a:lvl1pPr>
      <a:lvl2pPr algn="l" defTabSz="449263" rtl="0" eaLnBrk="1" fontAlgn="base" hangingPunct="1">
        <a:lnSpc>
          <a:spcPct val="93000"/>
        </a:lnSpc>
        <a:spcBef>
          <a:spcPct val="0"/>
        </a:spcBef>
        <a:spcAft>
          <a:spcPct val="0"/>
        </a:spcAft>
        <a:buClr>
          <a:srgbClr val="000000"/>
        </a:buClr>
        <a:buSzPct val="100000"/>
        <a:buFont typeface="Times New Roman" charset="0"/>
        <a:defRPr sz="2500" b="1">
          <a:solidFill>
            <a:srgbClr val="004779"/>
          </a:solidFill>
          <a:latin typeface="Arial" charset="0"/>
          <a:ea typeface="MS Gothic" charset="-128"/>
          <a:cs typeface="MS Gothic" charset="0"/>
        </a:defRPr>
      </a:lvl2pPr>
      <a:lvl3pPr algn="l" defTabSz="449263" rtl="0" eaLnBrk="1" fontAlgn="base" hangingPunct="1">
        <a:lnSpc>
          <a:spcPct val="93000"/>
        </a:lnSpc>
        <a:spcBef>
          <a:spcPct val="0"/>
        </a:spcBef>
        <a:spcAft>
          <a:spcPct val="0"/>
        </a:spcAft>
        <a:buClr>
          <a:srgbClr val="000000"/>
        </a:buClr>
        <a:buSzPct val="100000"/>
        <a:buFont typeface="Times New Roman" charset="0"/>
        <a:defRPr sz="2500" b="1">
          <a:solidFill>
            <a:srgbClr val="004779"/>
          </a:solidFill>
          <a:latin typeface="Arial" charset="0"/>
          <a:ea typeface="MS Gothic" charset="-128"/>
          <a:cs typeface="MS Gothic" charset="0"/>
        </a:defRPr>
      </a:lvl3pPr>
      <a:lvl4pPr algn="l" defTabSz="449263" rtl="0" eaLnBrk="1" fontAlgn="base" hangingPunct="1">
        <a:lnSpc>
          <a:spcPct val="93000"/>
        </a:lnSpc>
        <a:spcBef>
          <a:spcPct val="0"/>
        </a:spcBef>
        <a:spcAft>
          <a:spcPct val="0"/>
        </a:spcAft>
        <a:buClr>
          <a:srgbClr val="000000"/>
        </a:buClr>
        <a:buSzPct val="100000"/>
        <a:buFont typeface="Times New Roman" charset="0"/>
        <a:defRPr sz="2500" b="1">
          <a:solidFill>
            <a:srgbClr val="004779"/>
          </a:solidFill>
          <a:latin typeface="Arial" charset="0"/>
          <a:ea typeface="MS Gothic" charset="-128"/>
          <a:cs typeface="MS Gothic" charset="0"/>
        </a:defRPr>
      </a:lvl4pPr>
      <a:lvl5pPr algn="l" defTabSz="449263" rtl="0" eaLnBrk="1" fontAlgn="base" hangingPunct="1">
        <a:lnSpc>
          <a:spcPct val="93000"/>
        </a:lnSpc>
        <a:spcBef>
          <a:spcPct val="0"/>
        </a:spcBef>
        <a:spcAft>
          <a:spcPct val="0"/>
        </a:spcAft>
        <a:buClr>
          <a:srgbClr val="000000"/>
        </a:buClr>
        <a:buSzPct val="100000"/>
        <a:buFont typeface="Times New Roman" charset="0"/>
        <a:defRPr sz="2500" b="1">
          <a:solidFill>
            <a:srgbClr val="004779"/>
          </a:solidFill>
          <a:latin typeface="Arial" charset="0"/>
          <a:ea typeface="MS Gothic" charset="-128"/>
          <a:cs typeface="MS Gothic" charset="0"/>
        </a:defRPr>
      </a:lvl5pPr>
      <a:lvl6pPr marL="2514600" indent="-228600" algn="l" defTabSz="449263" rtl="0" eaLnBrk="1" fontAlgn="base" hangingPunct="1">
        <a:lnSpc>
          <a:spcPct val="93000"/>
        </a:lnSpc>
        <a:spcBef>
          <a:spcPct val="0"/>
        </a:spcBef>
        <a:spcAft>
          <a:spcPct val="0"/>
        </a:spcAft>
        <a:buClr>
          <a:srgbClr val="000000"/>
        </a:buClr>
        <a:buSzPct val="100000"/>
        <a:buFont typeface="Times New Roman" pitchFamily="16" charset="0"/>
        <a:defRPr sz="2500" b="1">
          <a:solidFill>
            <a:srgbClr val="004779"/>
          </a:solidFill>
          <a:latin typeface="Arial" charset="0"/>
          <a:ea typeface="MS Gothic" charset="-128"/>
        </a:defRPr>
      </a:lvl6pPr>
      <a:lvl7pPr marL="2971800" indent="-228600" algn="l" defTabSz="449263" rtl="0" eaLnBrk="1" fontAlgn="base" hangingPunct="1">
        <a:lnSpc>
          <a:spcPct val="93000"/>
        </a:lnSpc>
        <a:spcBef>
          <a:spcPct val="0"/>
        </a:spcBef>
        <a:spcAft>
          <a:spcPct val="0"/>
        </a:spcAft>
        <a:buClr>
          <a:srgbClr val="000000"/>
        </a:buClr>
        <a:buSzPct val="100000"/>
        <a:buFont typeface="Times New Roman" pitchFamily="16" charset="0"/>
        <a:defRPr sz="2500" b="1">
          <a:solidFill>
            <a:srgbClr val="004779"/>
          </a:solidFill>
          <a:latin typeface="Arial" charset="0"/>
          <a:ea typeface="MS Gothic" charset="-128"/>
        </a:defRPr>
      </a:lvl7pPr>
      <a:lvl8pPr marL="3429000" indent="-228600" algn="l" defTabSz="449263" rtl="0" eaLnBrk="1" fontAlgn="base" hangingPunct="1">
        <a:lnSpc>
          <a:spcPct val="93000"/>
        </a:lnSpc>
        <a:spcBef>
          <a:spcPct val="0"/>
        </a:spcBef>
        <a:spcAft>
          <a:spcPct val="0"/>
        </a:spcAft>
        <a:buClr>
          <a:srgbClr val="000000"/>
        </a:buClr>
        <a:buSzPct val="100000"/>
        <a:buFont typeface="Times New Roman" pitchFamily="16" charset="0"/>
        <a:defRPr sz="2500" b="1">
          <a:solidFill>
            <a:srgbClr val="004779"/>
          </a:solidFill>
          <a:latin typeface="Arial" charset="0"/>
          <a:ea typeface="MS Gothic" charset="-128"/>
        </a:defRPr>
      </a:lvl8pPr>
      <a:lvl9pPr marL="3886200" indent="-228600" algn="l" defTabSz="449263" rtl="0" eaLnBrk="1" fontAlgn="base" hangingPunct="1">
        <a:lnSpc>
          <a:spcPct val="93000"/>
        </a:lnSpc>
        <a:spcBef>
          <a:spcPct val="0"/>
        </a:spcBef>
        <a:spcAft>
          <a:spcPct val="0"/>
        </a:spcAft>
        <a:buClr>
          <a:srgbClr val="000000"/>
        </a:buClr>
        <a:buSzPct val="100000"/>
        <a:buFont typeface="Times New Roman" pitchFamily="16" charset="0"/>
        <a:defRPr sz="2500" b="1">
          <a:solidFill>
            <a:srgbClr val="004779"/>
          </a:solidFill>
          <a:latin typeface="Arial" charset="0"/>
          <a:ea typeface="MS Gothic" charset="-128"/>
        </a:defRPr>
      </a:lvl9pPr>
    </p:titleStyle>
    <p:bodyStyle>
      <a:lvl1pPr marL="342900" indent="-342900" algn="l" defTabSz="449263" rtl="0" eaLnBrk="1" fontAlgn="base" hangingPunct="1">
        <a:lnSpc>
          <a:spcPct val="112000"/>
        </a:lnSpc>
        <a:spcBef>
          <a:spcPts val="1138"/>
        </a:spcBef>
        <a:spcAft>
          <a:spcPct val="0"/>
        </a:spcAft>
        <a:buClr>
          <a:srgbClr val="000000"/>
        </a:buClr>
        <a:buSzPct val="100000"/>
        <a:buFont typeface="Times New Roman" charset="0"/>
        <a:defRPr sz="1400">
          <a:solidFill>
            <a:srgbClr val="004779"/>
          </a:solidFill>
          <a:latin typeface="+mn-lt"/>
          <a:ea typeface="+mn-ea"/>
          <a:cs typeface="MS Gothic" charset="0"/>
        </a:defRPr>
      </a:lvl1pPr>
      <a:lvl2pPr marL="538163" indent="-285750" algn="l" defTabSz="449263" rtl="0" eaLnBrk="1" fontAlgn="base" hangingPunct="1">
        <a:lnSpc>
          <a:spcPct val="112000"/>
        </a:lnSpc>
        <a:spcBef>
          <a:spcPts val="1138"/>
        </a:spcBef>
        <a:spcAft>
          <a:spcPct val="0"/>
        </a:spcAft>
        <a:buClr>
          <a:srgbClr val="000000"/>
        </a:buClr>
        <a:buSzPct val="100000"/>
        <a:buFont typeface="Times New Roman" charset="0"/>
        <a:defRPr sz="1400">
          <a:solidFill>
            <a:srgbClr val="004779"/>
          </a:solidFill>
          <a:latin typeface="+mn-lt"/>
          <a:ea typeface="+mn-ea"/>
          <a:cs typeface="MS Gothic" charset="0"/>
        </a:defRPr>
      </a:lvl2pPr>
      <a:lvl3pPr marL="801688" indent="-228600" algn="l" defTabSz="449263" rtl="0" eaLnBrk="1" fontAlgn="base" hangingPunct="1">
        <a:lnSpc>
          <a:spcPct val="112000"/>
        </a:lnSpc>
        <a:spcBef>
          <a:spcPts val="1138"/>
        </a:spcBef>
        <a:spcAft>
          <a:spcPct val="0"/>
        </a:spcAft>
        <a:buClr>
          <a:srgbClr val="000000"/>
        </a:buClr>
        <a:buSzPct val="100000"/>
        <a:buFont typeface="Times New Roman" charset="0"/>
        <a:tabLst/>
        <a:defRPr sz="1200">
          <a:solidFill>
            <a:srgbClr val="004779"/>
          </a:solidFill>
          <a:latin typeface="+mn-lt"/>
          <a:ea typeface="+mn-ea"/>
          <a:cs typeface="MS Gothic" charset="0"/>
        </a:defRPr>
      </a:lvl3pPr>
      <a:lvl4pPr marL="1163638" indent="-228600" algn="l" defTabSz="449263" rtl="0" eaLnBrk="1" fontAlgn="base" hangingPunct="1">
        <a:lnSpc>
          <a:spcPct val="112000"/>
        </a:lnSpc>
        <a:spcBef>
          <a:spcPts val="1138"/>
        </a:spcBef>
        <a:spcAft>
          <a:spcPct val="0"/>
        </a:spcAft>
        <a:buClr>
          <a:srgbClr val="000000"/>
        </a:buClr>
        <a:buSzPct val="100000"/>
        <a:buFont typeface="Times New Roman" charset="0"/>
        <a:defRPr sz="1200">
          <a:solidFill>
            <a:srgbClr val="004779"/>
          </a:solidFill>
          <a:latin typeface="+mn-lt"/>
          <a:ea typeface="+mn-ea"/>
          <a:cs typeface="MS Gothic" charset="0"/>
        </a:defRPr>
      </a:lvl4pPr>
      <a:lvl5pPr marL="1163638" indent="-228600" algn="l" defTabSz="449263" rtl="0" eaLnBrk="1" fontAlgn="base" hangingPunct="1">
        <a:lnSpc>
          <a:spcPct val="112000"/>
        </a:lnSpc>
        <a:spcBef>
          <a:spcPts val="1138"/>
        </a:spcBef>
        <a:spcAft>
          <a:spcPct val="0"/>
        </a:spcAft>
        <a:buClr>
          <a:srgbClr val="000000"/>
        </a:buClr>
        <a:buSzPct val="100000"/>
        <a:buFont typeface="Times New Roman" charset="0"/>
        <a:defRPr sz="1200">
          <a:solidFill>
            <a:srgbClr val="004779"/>
          </a:solidFill>
          <a:latin typeface="+mn-lt"/>
          <a:ea typeface="+mn-ea"/>
          <a:cs typeface="MS Gothic" charset="0"/>
        </a:defRPr>
      </a:lvl5pPr>
      <a:lvl6pPr marL="25146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6pPr>
      <a:lvl7pPr marL="29718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7pPr>
      <a:lvl8pPr marL="34290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8pPr>
      <a:lvl9pPr marL="38862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0943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2.jp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2.jp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074" y="-243408"/>
            <a:ext cx="10996148" cy="7376500"/>
          </a:xfrm>
          <a:prstGeom prst="rect">
            <a:avLst/>
          </a:prstGeom>
        </p:spPr>
      </p:pic>
      <p:sp>
        <p:nvSpPr>
          <p:cNvPr id="3" name="Textfeld 2"/>
          <p:cNvSpPr txBox="1"/>
          <p:nvPr/>
        </p:nvSpPr>
        <p:spPr>
          <a:xfrm>
            <a:off x="3851920" y="620688"/>
            <a:ext cx="6264696" cy="1139798"/>
          </a:xfrm>
          <a:prstGeom prst="rect">
            <a:avLst/>
          </a:prstGeom>
          <a:solidFill>
            <a:schemeClr val="tx1">
              <a:alpha val="80000"/>
            </a:schemeClr>
          </a:solidFill>
        </p:spPr>
        <p:txBody>
          <a:bodyPr wrap="square" lIns="360000" tIns="108000" rIns="180000" bIns="108000" rtlCol="0">
            <a:spAutoFit/>
          </a:bodyPr>
          <a:lstStyle/>
          <a:p>
            <a:r>
              <a:rPr lang="en-GB" sz="3200" dirty="0">
                <a:solidFill>
                  <a:schemeClr val="bg1"/>
                </a:solidFill>
              </a:rPr>
              <a:t>e</a:t>
            </a:r>
            <a:r>
              <a:rPr lang="en-GB" sz="3200" dirty="0" smtClean="0">
                <a:solidFill>
                  <a:schemeClr val="bg1"/>
                </a:solidFill>
              </a:rPr>
              <a:t>clipse</a:t>
            </a:r>
            <a:r>
              <a:rPr lang="en-GB" sz="3200" dirty="0">
                <a:solidFill>
                  <a:schemeClr val="bg1"/>
                </a:solidFill>
              </a:rPr>
              <a:t>: e</a:t>
            </a:r>
            <a:r>
              <a:rPr lang="en-GB" sz="3200" dirty="0" smtClean="0">
                <a:solidFill>
                  <a:schemeClr val="bg1"/>
                </a:solidFill>
              </a:rPr>
              <a:t>ffective</a:t>
            </a:r>
            <a:r>
              <a:rPr lang="en-GB" sz="3200" dirty="0">
                <a:solidFill>
                  <a:schemeClr val="bg1"/>
                </a:solidFill>
              </a:rPr>
              <a:t>, efficient </a:t>
            </a:r>
            <a:r>
              <a:rPr lang="en-GB" sz="3200" dirty="0" smtClean="0">
                <a:solidFill>
                  <a:schemeClr val="bg1"/>
                </a:solidFill>
              </a:rPr>
              <a:t>– </a:t>
            </a:r>
            <a:r>
              <a:rPr lang="en-GB" sz="3200" dirty="0">
                <a:solidFill>
                  <a:schemeClr val="bg1"/>
                </a:solidFill>
              </a:rPr>
              <a:t>and easy to use?</a:t>
            </a:r>
            <a:r>
              <a:rPr lang="de-DE" sz="3200" dirty="0">
                <a:solidFill>
                  <a:schemeClr val="bg1"/>
                </a:solidFill>
              </a:rPr>
              <a:t> </a:t>
            </a:r>
            <a:endParaRPr lang="de-DE" sz="3200" dirty="0" smtClean="0">
              <a:solidFill>
                <a:schemeClr val="bg1"/>
              </a:solidFill>
            </a:endParaRPr>
          </a:p>
        </p:txBody>
      </p:sp>
      <p:sp>
        <p:nvSpPr>
          <p:cNvPr id="5" name="Textfeld 4"/>
          <p:cNvSpPr txBox="1"/>
          <p:nvPr/>
        </p:nvSpPr>
        <p:spPr>
          <a:xfrm>
            <a:off x="7020272" y="6350068"/>
            <a:ext cx="3096344" cy="507932"/>
          </a:xfrm>
          <a:prstGeom prst="rect">
            <a:avLst/>
          </a:prstGeom>
          <a:solidFill>
            <a:schemeClr val="tx1">
              <a:alpha val="80000"/>
            </a:schemeClr>
          </a:solidFill>
        </p:spPr>
        <p:txBody>
          <a:bodyPr wrap="square" lIns="360000" tIns="108000" rIns="180000" bIns="108000" rtlCol="0">
            <a:spAutoFit/>
          </a:bodyPr>
          <a:lstStyle/>
          <a:p>
            <a:pPr algn="r"/>
            <a:r>
              <a:rPr lang="de-DE" sz="2000" dirty="0" smtClean="0">
                <a:solidFill>
                  <a:schemeClr val="bg1"/>
                </a:solidFill>
              </a:rPr>
              <a:t>Mona Haux, </a:t>
            </a:r>
            <a:r>
              <a:rPr lang="de-DE" sz="2000" dirty="0" err="1" smtClean="0">
                <a:solidFill>
                  <a:schemeClr val="bg1"/>
                </a:solidFill>
              </a:rPr>
              <a:t>itemis</a:t>
            </a:r>
            <a:r>
              <a:rPr lang="de-DE" sz="2000" dirty="0" smtClean="0">
                <a:solidFill>
                  <a:schemeClr val="bg1"/>
                </a:solidFill>
              </a:rPr>
              <a:t> AG</a:t>
            </a:r>
          </a:p>
        </p:txBody>
      </p:sp>
    </p:spTree>
    <p:extLst>
      <p:ext uri="{BB962C8B-B14F-4D97-AF65-F5344CB8AC3E}">
        <p14:creationId xmlns:p14="http://schemas.microsoft.com/office/powerpoint/2010/main" val="7584800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10</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Self-descriptiveness</a:t>
            </a:r>
            <a:endParaRPr lang="en-GB" sz="3000" dirty="0">
              <a:solidFill>
                <a:srgbClr val="9CD360"/>
              </a:solidFill>
              <a:latin typeface="Helvetica"/>
              <a:cs typeface="Helvetica"/>
            </a:endParaRPr>
          </a:p>
        </p:txBody>
      </p:sp>
      <p:sp>
        <p:nvSpPr>
          <p:cNvPr id="4" name="Textfeld 3"/>
          <p:cNvSpPr txBox="1"/>
          <p:nvPr/>
        </p:nvSpPr>
        <p:spPr>
          <a:xfrm>
            <a:off x="3347864" y="6525344"/>
            <a:ext cx="8244408" cy="375828"/>
          </a:xfrm>
          <a:prstGeom prst="rect">
            <a:avLst/>
          </a:prstGeom>
          <a:noFill/>
        </p:spPr>
        <p:txBody>
          <a:bodyPr wrap="square" lIns="72000" tIns="72000" rIns="72000" bIns="72000" rtlCol="0">
            <a:spAutoFit/>
          </a:bodyPr>
          <a:lstStyle/>
          <a:p>
            <a:r>
              <a:rPr lang="de-DE" sz="800" dirty="0">
                <a:solidFill>
                  <a:srgbClr val="D9D9D9"/>
                </a:solidFill>
              </a:rPr>
              <a:t>http://smm2.de/</a:t>
            </a:r>
            <a:r>
              <a:rPr lang="de-DE" sz="800" dirty="0" err="1">
                <a:solidFill>
                  <a:srgbClr val="D9D9D9"/>
                </a:solidFill>
              </a:rPr>
              <a:t>product</a:t>
            </a:r>
            <a:r>
              <a:rPr lang="de-DE" sz="800" dirty="0">
                <a:solidFill>
                  <a:srgbClr val="D9D9D9"/>
                </a:solidFill>
              </a:rPr>
              <a:t>/</a:t>
            </a:r>
            <a:r>
              <a:rPr lang="de-DE" sz="800" dirty="0" err="1">
                <a:solidFill>
                  <a:srgbClr val="D9D9D9"/>
                </a:solidFill>
              </a:rPr>
              <a:t>produugle</a:t>
            </a:r>
            <a:r>
              <a:rPr lang="de-DE" sz="800" dirty="0">
                <a:solidFill>
                  <a:srgbClr val="D9D9D9"/>
                </a:solidFill>
              </a:rPr>
              <a:t>/20135.</a:t>
            </a:r>
            <a:r>
              <a:rPr lang="de-DE" sz="800" dirty="0" smtClean="0">
                <a:solidFill>
                  <a:srgbClr val="D9D9D9"/>
                </a:solidFill>
              </a:rPr>
              <a:t>JPG</a:t>
            </a:r>
          </a:p>
          <a:p>
            <a:r>
              <a:rPr lang="de-DE" sz="800" dirty="0" smtClean="0">
                <a:solidFill>
                  <a:srgbClr val="D9D9D9"/>
                </a:solidFill>
              </a:rPr>
              <a:t>http</a:t>
            </a:r>
            <a:r>
              <a:rPr lang="de-DE" sz="800" dirty="0">
                <a:solidFill>
                  <a:srgbClr val="D9D9D9"/>
                </a:solidFill>
              </a:rPr>
              <a:t>://static1.schoener-wohnen.de/</a:t>
            </a:r>
            <a:r>
              <a:rPr lang="de-DE" sz="800" dirty="0" err="1">
                <a:solidFill>
                  <a:srgbClr val="D9D9D9"/>
                </a:solidFill>
              </a:rPr>
              <a:t>thumbnails</a:t>
            </a:r>
            <a:r>
              <a:rPr lang="de-DE" sz="800" dirty="0">
                <a:solidFill>
                  <a:srgbClr val="D9D9D9"/>
                </a:solidFill>
              </a:rPr>
              <a:t>/</a:t>
            </a:r>
            <a:r>
              <a:rPr lang="de-DE" sz="800" dirty="0" err="1">
                <a:solidFill>
                  <a:srgbClr val="D9D9D9"/>
                </a:solidFill>
              </a:rPr>
              <a:t>galleryImage</a:t>
            </a:r>
            <a:r>
              <a:rPr lang="de-DE" sz="800" dirty="0">
                <a:solidFill>
                  <a:srgbClr val="D9D9D9"/>
                </a:solidFill>
              </a:rPr>
              <a:t>/0001/00000000001/44/81/44810_sw201012158_fsb-chipperfiel.jpg</a:t>
            </a:r>
          </a:p>
        </p:txBody>
      </p:sp>
      <p:pic>
        <p:nvPicPr>
          <p:cNvPr id="6" name="Bild 5" descr="41tO-77Uov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520280"/>
            <a:ext cx="2448272" cy="2448272"/>
          </a:xfrm>
          <a:prstGeom prst="rect">
            <a:avLst/>
          </a:prstGeom>
        </p:spPr>
      </p:pic>
      <p:pic>
        <p:nvPicPr>
          <p:cNvPr id="8" name="Bild 7" descr="44810_sw201012158_fsb-chipperfiel.jpg.png"/>
          <p:cNvPicPr>
            <a:picLocks noChangeAspect="1"/>
          </p:cNvPicPr>
          <p:nvPr/>
        </p:nvPicPr>
        <p:blipFill rotWithShape="1">
          <a:blip r:embed="rId4">
            <a:extLst>
              <a:ext uri="{28A0092B-C50C-407E-A947-70E740481C1C}">
                <a14:useLocalDpi xmlns:a14="http://schemas.microsoft.com/office/drawing/2010/main" val="0"/>
              </a:ext>
            </a:extLst>
          </a:blip>
          <a:srcRect l="14806" r="15828"/>
          <a:stretch/>
        </p:blipFill>
        <p:spPr>
          <a:xfrm>
            <a:off x="4916674" y="2664296"/>
            <a:ext cx="3615766" cy="3284984"/>
          </a:xfrm>
          <a:prstGeom prst="rect">
            <a:avLst/>
          </a:prstGeom>
        </p:spPr>
      </p:pic>
    </p:spTree>
    <p:extLst>
      <p:ext uri="{BB962C8B-B14F-4D97-AF65-F5344CB8AC3E}">
        <p14:creationId xmlns:p14="http://schemas.microsoft.com/office/powerpoint/2010/main" val="54272028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11</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Controllability</a:t>
            </a:r>
            <a:endParaRPr lang="en-GB" sz="3000" dirty="0">
              <a:solidFill>
                <a:srgbClr val="9CD360"/>
              </a:solidFill>
              <a:latin typeface="Helvetica"/>
              <a:cs typeface="Helvetica"/>
            </a:endParaRPr>
          </a:p>
        </p:txBody>
      </p:sp>
      <p:sp>
        <p:nvSpPr>
          <p:cNvPr id="4" name="Textfeld 3"/>
          <p:cNvSpPr txBox="1"/>
          <p:nvPr/>
        </p:nvSpPr>
        <p:spPr>
          <a:xfrm>
            <a:off x="3545379" y="6624049"/>
            <a:ext cx="7579349" cy="261335"/>
          </a:xfrm>
          <a:prstGeom prst="rect">
            <a:avLst/>
          </a:prstGeom>
          <a:noFill/>
        </p:spPr>
        <p:txBody>
          <a:bodyPr wrap="square" lIns="72000" tIns="72000" rIns="72000" bIns="72000" rtlCol="0">
            <a:spAutoFit/>
          </a:bodyPr>
          <a:lstStyle/>
          <a:p>
            <a:r>
              <a:rPr lang="de-DE" sz="800" dirty="0">
                <a:solidFill>
                  <a:srgbClr val="D9D9D9"/>
                </a:solidFill>
              </a:rPr>
              <a:t>http://</a:t>
            </a:r>
            <a:r>
              <a:rPr lang="de-DE" sz="800" dirty="0" err="1">
                <a:solidFill>
                  <a:srgbClr val="D9D9D9"/>
                </a:solidFill>
              </a:rPr>
              <a:t>www.ballonteam-sauerland.de</a:t>
            </a:r>
            <a:r>
              <a:rPr lang="de-DE" sz="800" dirty="0">
                <a:solidFill>
                  <a:srgbClr val="D9D9D9"/>
                </a:solidFill>
              </a:rPr>
              <a:t>/</a:t>
            </a:r>
            <a:r>
              <a:rPr lang="de-DE" sz="800" dirty="0" err="1">
                <a:solidFill>
                  <a:srgbClr val="D9D9D9"/>
                </a:solidFill>
              </a:rPr>
              <a:t>images</a:t>
            </a:r>
            <a:r>
              <a:rPr lang="de-DE" sz="800" dirty="0">
                <a:solidFill>
                  <a:srgbClr val="D9D9D9"/>
                </a:solidFill>
              </a:rPr>
              <a:t>/D-OFJH-1.</a:t>
            </a:r>
            <a:r>
              <a:rPr lang="de-DE" sz="800" dirty="0" smtClean="0">
                <a:solidFill>
                  <a:srgbClr val="D9D9D9"/>
                </a:solidFill>
              </a:rPr>
              <a:t>jpg; </a:t>
            </a:r>
            <a:r>
              <a:rPr lang="de-DE" sz="800" dirty="0">
                <a:solidFill>
                  <a:srgbClr val="D9D9D9"/>
                </a:solidFill>
              </a:rPr>
              <a:t>http://</a:t>
            </a:r>
            <a:r>
              <a:rPr lang="de-DE" sz="800" dirty="0" err="1">
                <a:solidFill>
                  <a:srgbClr val="D9D9D9"/>
                </a:solidFill>
              </a:rPr>
              <a:t>www.taleu.at</a:t>
            </a:r>
            <a:r>
              <a:rPr lang="de-DE" sz="800" dirty="0">
                <a:solidFill>
                  <a:srgbClr val="D9D9D9"/>
                </a:solidFill>
              </a:rPr>
              <a:t>/</a:t>
            </a:r>
            <a:r>
              <a:rPr lang="de-DE" sz="800" dirty="0" err="1">
                <a:solidFill>
                  <a:srgbClr val="D9D9D9"/>
                </a:solidFill>
              </a:rPr>
              <a:t>images</a:t>
            </a:r>
            <a:r>
              <a:rPr lang="de-DE" sz="800" dirty="0">
                <a:solidFill>
                  <a:srgbClr val="D9D9D9"/>
                </a:solidFill>
              </a:rPr>
              <a:t>/</a:t>
            </a:r>
            <a:r>
              <a:rPr lang="de-DE" sz="800" dirty="0" err="1">
                <a:solidFill>
                  <a:srgbClr val="D9D9D9"/>
                </a:solidFill>
              </a:rPr>
              <a:t>header</a:t>
            </a:r>
            <a:r>
              <a:rPr lang="de-DE" sz="800" dirty="0">
                <a:solidFill>
                  <a:srgbClr val="D9D9D9"/>
                </a:solidFill>
              </a:rPr>
              <a:t>/</a:t>
            </a:r>
            <a:r>
              <a:rPr lang="de-DE" sz="800" dirty="0" err="1">
                <a:solidFill>
                  <a:srgbClr val="D9D9D9"/>
                </a:solidFill>
              </a:rPr>
              <a:t>service</a:t>
            </a:r>
            <a:r>
              <a:rPr lang="de-DE" sz="800" dirty="0">
                <a:solidFill>
                  <a:srgbClr val="D9D9D9"/>
                </a:solidFill>
              </a:rPr>
              <a:t>/anreise-</a:t>
            </a:r>
            <a:r>
              <a:rPr lang="de-DE" sz="800" dirty="0" err="1">
                <a:solidFill>
                  <a:srgbClr val="D9D9D9"/>
                </a:solidFill>
              </a:rPr>
              <a:t>flugzeug.jpg</a:t>
            </a:r>
            <a:endParaRPr lang="de-DE" sz="800" dirty="0">
              <a:solidFill>
                <a:srgbClr val="D9D9D9"/>
              </a:solidFill>
            </a:endParaRPr>
          </a:p>
        </p:txBody>
      </p:sp>
      <p:pic>
        <p:nvPicPr>
          <p:cNvPr id="6" name="Bild 5" descr="D-OFJH-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385249"/>
            <a:ext cx="2770586" cy="3275999"/>
          </a:xfrm>
          <a:prstGeom prst="rect">
            <a:avLst/>
          </a:prstGeom>
        </p:spPr>
      </p:pic>
      <p:pic>
        <p:nvPicPr>
          <p:cNvPr id="8" name="Bild 7" descr="anreise-flugzeug.jpg"/>
          <p:cNvPicPr>
            <a:picLocks noChangeAspect="1"/>
          </p:cNvPicPr>
          <p:nvPr/>
        </p:nvPicPr>
        <p:blipFill rotWithShape="1">
          <a:blip r:embed="rId4">
            <a:extLst>
              <a:ext uri="{28A0092B-C50C-407E-A947-70E740481C1C}">
                <a14:useLocalDpi xmlns:a14="http://schemas.microsoft.com/office/drawing/2010/main" val="0"/>
              </a:ext>
            </a:extLst>
          </a:blip>
          <a:srcRect l="16083" r="13894"/>
          <a:stretch/>
        </p:blipFill>
        <p:spPr>
          <a:xfrm>
            <a:off x="3059832" y="2385249"/>
            <a:ext cx="5722471" cy="3268960"/>
          </a:xfrm>
          <a:prstGeom prst="rect">
            <a:avLst/>
          </a:prstGeom>
        </p:spPr>
      </p:pic>
    </p:spTree>
    <p:extLst>
      <p:ext uri="{BB962C8B-B14F-4D97-AF65-F5344CB8AC3E}">
        <p14:creationId xmlns:p14="http://schemas.microsoft.com/office/powerpoint/2010/main" val="11529257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12</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Conformity with user expectations</a:t>
            </a:r>
            <a:endParaRPr lang="en-GB" sz="3000" dirty="0">
              <a:solidFill>
                <a:srgbClr val="9CD360"/>
              </a:solidFill>
              <a:latin typeface="Helvetica"/>
              <a:cs typeface="Helvetica"/>
            </a:endParaRPr>
          </a:p>
        </p:txBody>
      </p:sp>
      <p:sp>
        <p:nvSpPr>
          <p:cNvPr id="6" name="Textfeld 5"/>
          <p:cNvSpPr txBox="1"/>
          <p:nvPr/>
        </p:nvSpPr>
        <p:spPr>
          <a:xfrm>
            <a:off x="6012160" y="6525344"/>
            <a:ext cx="3168352" cy="375828"/>
          </a:xfrm>
          <a:prstGeom prst="rect">
            <a:avLst/>
          </a:prstGeom>
          <a:noFill/>
        </p:spPr>
        <p:txBody>
          <a:bodyPr wrap="square" lIns="72000" tIns="72000" rIns="72000" bIns="72000" rtlCol="0">
            <a:spAutoFit/>
          </a:bodyPr>
          <a:lstStyle/>
          <a:p>
            <a:r>
              <a:rPr lang="de-DE" sz="800" dirty="0">
                <a:solidFill>
                  <a:srgbClr val="D9D9D9"/>
                </a:solidFill>
              </a:rPr>
              <a:t>http://</a:t>
            </a:r>
            <a:r>
              <a:rPr lang="de-DE" sz="800" dirty="0" err="1">
                <a:solidFill>
                  <a:srgbClr val="D9D9D9"/>
                </a:solidFill>
              </a:rPr>
              <a:t>www.ergosign.de</a:t>
            </a:r>
            <a:r>
              <a:rPr lang="de-DE" sz="800" dirty="0">
                <a:solidFill>
                  <a:srgbClr val="D9D9D9"/>
                </a:solidFill>
              </a:rPr>
              <a:t>/</a:t>
            </a:r>
            <a:r>
              <a:rPr lang="de-DE" sz="800" dirty="0" err="1">
                <a:solidFill>
                  <a:srgbClr val="D9D9D9"/>
                </a:solidFill>
              </a:rPr>
              <a:t>files</a:t>
            </a:r>
            <a:r>
              <a:rPr lang="de-DE" sz="800" dirty="0">
                <a:solidFill>
                  <a:srgbClr val="D9D9D9"/>
                </a:solidFill>
              </a:rPr>
              <a:t>/</a:t>
            </a:r>
            <a:r>
              <a:rPr lang="de-DE" sz="800" dirty="0" err="1">
                <a:solidFill>
                  <a:srgbClr val="D9D9D9"/>
                </a:solidFill>
              </a:rPr>
              <a:t>pages</a:t>
            </a:r>
            <a:r>
              <a:rPr lang="de-DE" sz="800" dirty="0">
                <a:solidFill>
                  <a:srgbClr val="D9D9D9"/>
                </a:solidFill>
              </a:rPr>
              <a:t>/</a:t>
            </a:r>
            <a:r>
              <a:rPr lang="de-DE" sz="800" dirty="0" err="1">
                <a:solidFill>
                  <a:srgbClr val="D9D9D9"/>
                </a:solidFill>
              </a:rPr>
              <a:t>blog</a:t>
            </a:r>
            <a:r>
              <a:rPr lang="de-DE" sz="800" dirty="0">
                <a:solidFill>
                  <a:srgbClr val="D9D9D9"/>
                </a:solidFill>
              </a:rPr>
              <a:t>/611/formel1.</a:t>
            </a:r>
            <a:r>
              <a:rPr lang="de-DE" sz="800" dirty="0" smtClean="0">
                <a:solidFill>
                  <a:srgbClr val="D9D9D9"/>
                </a:solidFill>
              </a:rPr>
              <a:t>png</a:t>
            </a:r>
            <a:r>
              <a:rPr lang="de-DE" sz="800" dirty="0">
                <a:solidFill>
                  <a:srgbClr val="D9D9D9"/>
                </a:solidFill>
              </a:rPr>
              <a:t/>
            </a:r>
            <a:br>
              <a:rPr lang="de-DE" sz="800" dirty="0">
                <a:solidFill>
                  <a:srgbClr val="D9D9D9"/>
                </a:solidFill>
              </a:rPr>
            </a:br>
            <a:r>
              <a:rPr lang="de-DE" sz="800" dirty="0">
                <a:solidFill>
                  <a:srgbClr val="D9D9D9"/>
                </a:solidFill>
              </a:rPr>
              <a:t>http://</a:t>
            </a:r>
            <a:r>
              <a:rPr lang="de-DE" sz="800" dirty="0" err="1">
                <a:solidFill>
                  <a:srgbClr val="D9D9D9"/>
                </a:solidFill>
              </a:rPr>
              <a:t>goo.gl</a:t>
            </a:r>
            <a:r>
              <a:rPr lang="de-DE" sz="800" dirty="0">
                <a:solidFill>
                  <a:srgbClr val="D9D9D9"/>
                </a:solidFill>
              </a:rPr>
              <a:t>/cSXq9h</a:t>
            </a:r>
          </a:p>
        </p:txBody>
      </p:sp>
      <p:pic>
        <p:nvPicPr>
          <p:cNvPr id="3" name="Bild 2" descr="Lenkrad_Vollalcantara_ME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492896"/>
            <a:ext cx="2921000" cy="2921000"/>
          </a:xfrm>
          <a:prstGeom prst="rect">
            <a:avLst/>
          </a:prstGeom>
        </p:spPr>
      </p:pic>
      <p:pic>
        <p:nvPicPr>
          <p:cNvPr id="4" name="Bild 3" descr="formel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2420888"/>
            <a:ext cx="4600584" cy="2996952"/>
          </a:xfrm>
          <a:prstGeom prst="rect">
            <a:avLst/>
          </a:prstGeom>
        </p:spPr>
      </p:pic>
    </p:spTree>
    <p:extLst>
      <p:ext uri="{BB962C8B-B14F-4D97-AF65-F5344CB8AC3E}">
        <p14:creationId xmlns:p14="http://schemas.microsoft.com/office/powerpoint/2010/main" val="37379704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13</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Error tolerance</a:t>
            </a:r>
            <a:endParaRPr lang="en-GB" sz="3000" dirty="0">
              <a:solidFill>
                <a:srgbClr val="9CD360"/>
              </a:solidFill>
              <a:latin typeface="Helvetica"/>
              <a:cs typeface="Helvetica"/>
            </a:endParaRPr>
          </a:p>
        </p:txBody>
      </p:sp>
      <p:sp>
        <p:nvSpPr>
          <p:cNvPr id="4" name="Textfeld 3"/>
          <p:cNvSpPr txBox="1"/>
          <p:nvPr/>
        </p:nvSpPr>
        <p:spPr>
          <a:xfrm>
            <a:off x="4409475" y="6525344"/>
            <a:ext cx="7579349" cy="375828"/>
          </a:xfrm>
          <a:prstGeom prst="rect">
            <a:avLst/>
          </a:prstGeom>
          <a:noFill/>
        </p:spPr>
        <p:txBody>
          <a:bodyPr wrap="square" lIns="72000" tIns="72000" rIns="72000" bIns="72000" rtlCol="0">
            <a:spAutoFit/>
          </a:bodyPr>
          <a:lstStyle/>
          <a:p>
            <a:r>
              <a:rPr lang="de-DE" sz="800" dirty="0">
                <a:solidFill>
                  <a:srgbClr val="D9D9D9"/>
                </a:solidFill>
              </a:rPr>
              <a:t>http://</a:t>
            </a:r>
            <a:r>
              <a:rPr lang="de-DE" sz="800" dirty="0" err="1">
                <a:solidFill>
                  <a:srgbClr val="D9D9D9"/>
                </a:solidFill>
              </a:rPr>
              <a:t>www.macnotes.de</a:t>
            </a:r>
            <a:r>
              <a:rPr lang="de-DE" sz="800" dirty="0">
                <a:solidFill>
                  <a:srgbClr val="D9D9D9"/>
                </a:solidFill>
              </a:rPr>
              <a:t>/</a:t>
            </a:r>
            <a:r>
              <a:rPr lang="de-DE" sz="800" dirty="0" err="1">
                <a:solidFill>
                  <a:srgbClr val="D9D9D9"/>
                </a:solidFill>
              </a:rPr>
              <a:t>images</a:t>
            </a:r>
            <a:r>
              <a:rPr lang="de-DE" sz="800" dirty="0">
                <a:solidFill>
                  <a:srgbClr val="D9D9D9"/>
                </a:solidFill>
              </a:rPr>
              <a:t>/</a:t>
            </a:r>
            <a:r>
              <a:rPr lang="de-DE" sz="800" dirty="0" err="1" smtClean="0">
                <a:solidFill>
                  <a:srgbClr val="D9D9D9"/>
                </a:solidFill>
              </a:rPr>
              <a:t>lightning_connector.jpg</a:t>
            </a:r>
            <a:endParaRPr lang="de-DE" sz="800" dirty="0">
              <a:solidFill>
                <a:srgbClr val="D9D9D9"/>
              </a:solidFill>
            </a:endParaRPr>
          </a:p>
          <a:p>
            <a:r>
              <a:rPr lang="tr-TR" sz="800" dirty="0" smtClean="0">
                <a:solidFill>
                  <a:srgbClr val="D9D9D9"/>
                </a:solidFill>
              </a:rPr>
              <a:t>http</a:t>
            </a:r>
            <a:r>
              <a:rPr lang="tr-TR" sz="800" dirty="0">
                <a:solidFill>
                  <a:srgbClr val="D9D9D9"/>
                </a:solidFill>
              </a:rPr>
              <a:t>://</a:t>
            </a:r>
            <a:r>
              <a:rPr lang="tr-TR" sz="800" dirty="0" err="1">
                <a:solidFill>
                  <a:srgbClr val="D9D9D9"/>
                </a:solidFill>
              </a:rPr>
              <a:t>www.conrad.de</a:t>
            </a:r>
            <a:r>
              <a:rPr lang="tr-TR" sz="800" dirty="0">
                <a:solidFill>
                  <a:srgbClr val="D9D9D9"/>
                </a:solidFill>
              </a:rPr>
              <a:t>/</a:t>
            </a:r>
            <a:r>
              <a:rPr lang="tr-TR" sz="800" dirty="0" err="1">
                <a:solidFill>
                  <a:srgbClr val="D9D9D9"/>
                </a:solidFill>
              </a:rPr>
              <a:t>medias</a:t>
            </a:r>
            <a:r>
              <a:rPr lang="tr-TR" sz="800" dirty="0">
                <a:solidFill>
                  <a:srgbClr val="D9D9D9"/>
                </a:solidFill>
              </a:rPr>
              <a:t>/global/ce/9000_9999/9700/9740/9749/974945_BB_00_FB.EPS_1000.jpg</a:t>
            </a:r>
            <a:endParaRPr lang="de-DE" sz="800" dirty="0">
              <a:solidFill>
                <a:srgbClr val="D9D9D9"/>
              </a:solidFill>
            </a:endParaRPr>
          </a:p>
        </p:txBody>
      </p:sp>
      <p:pic>
        <p:nvPicPr>
          <p:cNvPr id="6" name="Bild 5" descr="lightning_connector.jpg"/>
          <p:cNvPicPr>
            <a:picLocks noChangeAspect="1"/>
          </p:cNvPicPr>
          <p:nvPr/>
        </p:nvPicPr>
        <p:blipFill rotWithShape="1">
          <a:blip r:embed="rId3">
            <a:extLst>
              <a:ext uri="{28A0092B-C50C-407E-A947-70E740481C1C}">
                <a14:useLocalDpi xmlns:a14="http://schemas.microsoft.com/office/drawing/2010/main" val="0"/>
              </a:ext>
            </a:extLst>
          </a:blip>
          <a:srcRect l="24813" r="24386"/>
          <a:stretch/>
        </p:blipFill>
        <p:spPr>
          <a:xfrm>
            <a:off x="5292080" y="2106421"/>
            <a:ext cx="2479765" cy="3661063"/>
          </a:xfrm>
          <a:prstGeom prst="rect">
            <a:avLst/>
          </a:prstGeom>
        </p:spPr>
      </p:pic>
      <p:pic>
        <p:nvPicPr>
          <p:cNvPr id="8" name="Bild 7" descr="974945_BB_00_FB.EPS_1000.jpg"/>
          <p:cNvPicPr>
            <a:picLocks noChangeAspect="1"/>
          </p:cNvPicPr>
          <p:nvPr/>
        </p:nvPicPr>
        <p:blipFill rotWithShape="1">
          <a:blip r:embed="rId4">
            <a:extLst>
              <a:ext uri="{28A0092B-C50C-407E-A947-70E740481C1C}">
                <a14:useLocalDpi xmlns:a14="http://schemas.microsoft.com/office/drawing/2010/main" val="0"/>
              </a:ext>
            </a:extLst>
          </a:blip>
          <a:srcRect l="58551" t="41890" b="18293"/>
          <a:stretch/>
        </p:blipFill>
        <p:spPr>
          <a:xfrm rot="8012986">
            <a:off x="1081350" y="2425188"/>
            <a:ext cx="3186817" cy="3061308"/>
          </a:xfrm>
          <a:prstGeom prst="rect">
            <a:avLst/>
          </a:prstGeom>
        </p:spPr>
      </p:pic>
    </p:spTree>
    <p:extLst>
      <p:ext uri="{BB962C8B-B14F-4D97-AF65-F5344CB8AC3E}">
        <p14:creationId xmlns:p14="http://schemas.microsoft.com/office/powerpoint/2010/main" val="8694705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14</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Suitability for individualization</a:t>
            </a:r>
            <a:endParaRPr lang="en-GB" sz="3000" dirty="0">
              <a:solidFill>
                <a:srgbClr val="9CD360"/>
              </a:solidFill>
              <a:latin typeface="Helvetica"/>
              <a:cs typeface="Helvetica"/>
            </a:endParaRPr>
          </a:p>
        </p:txBody>
      </p:sp>
      <p:sp>
        <p:nvSpPr>
          <p:cNvPr id="6" name="Textfeld 5"/>
          <p:cNvSpPr txBox="1"/>
          <p:nvPr/>
        </p:nvSpPr>
        <p:spPr>
          <a:xfrm>
            <a:off x="2699792" y="6624049"/>
            <a:ext cx="7579349" cy="261335"/>
          </a:xfrm>
          <a:prstGeom prst="rect">
            <a:avLst/>
          </a:prstGeom>
          <a:noFill/>
        </p:spPr>
        <p:txBody>
          <a:bodyPr wrap="square" lIns="72000" tIns="72000" rIns="72000" bIns="72000" rtlCol="0">
            <a:spAutoFit/>
          </a:bodyPr>
          <a:lstStyle/>
          <a:p>
            <a:r>
              <a:rPr lang="de-DE" sz="800" dirty="0">
                <a:solidFill>
                  <a:srgbClr val="D9D9D9"/>
                </a:solidFill>
              </a:rPr>
              <a:t>http://</a:t>
            </a:r>
            <a:r>
              <a:rPr lang="de-DE" sz="800" dirty="0" err="1">
                <a:solidFill>
                  <a:srgbClr val="D9D9D9"/>
                </a:solidFill>
              </a:rPr>
              <a:t>www.fast-alles.net</a:t>
            </a:r>
            <a:r>
              <a:rPr lang="de-DE" sz="800" dirty="0">
                <a:solidFill>
                  <a:srgbClr val="D9D9D9"/>
                </a:solidFill>
              </a:rPr>
              <a:t>/</a:t>
            </a:r>
            <a:r>
              <a:rPr lang="de-DE" sz="800" dirty="0" err="1">
                <a:solidFill>
                  <a:srgbClr val="D9D9D9"/>
                </a:solidFill>
              </a:rPr>
              <a:t>pictures</a:t>
            </a:r>
            <a:r>
              <a:rPr lang="de-DE" sz="800" dirty="0">
                <a:solidFill>
                  <a:srgbClr val="D9D9D9"/>
                </a:solidFill>
              </a:rPr>
              <a:t>/</a:t>
            </a:r>
            <a:r>
              <a:rPr lang="de-DE" sz="800" dirty="0" smtClean="0">
                <a:solidFill>
                  <a:srgbClr val="D9D9D9"/>
                </a:solidFill>
              </a:rPr>
              <a:t>4VfR5aKwbWkP.JPG;, </a:t>
            </a:r>
            <a:r>
              <a:rPr lang="de-DE" sz="800" dirty="0">
                <a:solidFill>
                  <a:srgbClr val="D9D9D9"/>
                </a:solidFill>
              </a:rPr>
              <a:t>http://</a:t>
            </a:r>
            <a:r>
              <a:rPr lang="de-DE" sz="800" dirty="0" err="1">
                <a:solidFill>
                  <a:srgbClr val="D9D9D9"/>
                </a:solidFill>
              </a:rPr>
              <a:t>www.ikea.com</a:t>
            </a:r>
            <a:r>
              <a:rPr lang="de-DE" sz="800" dirty="0">
                <a:solidFill>
                  <a:srgbClr val="D9D9D9"/>
                </a:solidFill>
              </a:rPr>
              <a:t>/de/de/</a:t>
            </a:r>
            <a:r>
              <a:rPr lang="de-DE" sz="800" dirty="0" err="1">
                <a:solidFill>
                  <a:srgbClr val="D9D9D9"/>
                </a:solidFill>
              </a:rPr>
              <a:t>images</a:t>
            </a:r>
            <a:r>
              <a:rPr lang="de-DE" sz="800" dirty="0">
                <a:solidFill>
                  <a:srgbClr val="D9D9D9"/>
                </a:solidFill>
              </a:rPr>
              <a:t>/</a:t>
            </a:r>
            <a:r>
              <a:rPr lang="de-DE" sz="800" dirty="0" err="1">
                <a:solidFill>
                  <a:srgbClr val="D9D9D9"/>
                </a:solidFill>
              </a:rPr>
              <a:t>products</a:t>
            </a:r>
            <a:r>
              <a:rPr lang="de-DE" sz="800" dirty="0">
                <a:solidFill>
                  <a:srgbClr val="D9D9D9"/>
                </a:solidFill>
              </a:rPr>
              <a:t>/bertil-stuhl__43017_PE138396_S4.JPG</a:t>
            </a:r>
          </a:p>
        </p:txBody>
      </p:sp>
      <p:pic>
        <p:nvPicPr>
          <p:cNvPr id="3" name="Bild 2" descr="4VfR5aKwbWk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128739"/>
            <a:ext cx="4680520" cy="3937173"/>
          </a:xfrm>
          <a:prstGeom prst="rect">
            <a:avLst/>
          </a:prstGeom>
        </p:spPr>
      </p:pic>
      <p:pic>
        <p:nvPicPr>
          <p:cNvPr id="4" name="Bild 3" descr="bertil-stuhl__43017_PE138396_S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060848"/>
            <a:ext cx="4283968" cy="4283968"/>
          </a:xfrm>
          <a:prstGeom prst="rect">
            <a:avLst/>
          </a:prstGeom>
        </p:spPr>
      </p:pic>
    </p:spTree>
    <p:extLst>
      <p:ext uri="{BB962C8B-B14F-4D97-AF65-F5344CB8AC3E}">
        <p14:creationId xmlns:p14="http://schemas.microsoft.com/office/powerpoint/2010/main" val="31164086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15</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Suitability for learning</a:t>
            </a:r>
            <a:endParaRPr lang="en-GB" sz="3000" dirty="0">
              <a:solidFill>
                <a:srgbClr val="9CD360"/>
              </a:solidFill>
              <a:latin typeface="Helvetica"/>
              <a:cs typeface="Helvetica"/>
            </a:endParaRPr>
          </a:p>
        </p:txBody>
      </p:sp>
      <p:pic>
        <p:nvPicPr>
          <p:cNvPr id="4" name="Bild 3" descr="10008434_title2_dino_14zoll_kinderfahrr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204864"/>
            <a:ext cx="3645024" cy="3645024"/>
          </a:xfrm>
          <a:prstGeom prst="rect">
            <a:avLst/>
          </a:prstGeom>
        </p:spPr>
      </p:pic>
      <p:sp>
        <p:nvSpPr>
          <p:cNvPr id="8" name="Textfeld 7"/>
          <p:cNvSpPr txBox="1"/>
          <p:nvPr/>
        </p:nvSpPr>
        <p:spPr>
          <a:xfrm>
            <a:off x="4337467" y="6525344"/>
            <a:ext cx="5059069" cy="375828"/>
          </a:xfrm>
          <a:prstGeom prst="rect">
            <a:avLst/>
          </a:prstGeom>
          <a:noFill/>
        </p:spPr>
        <p:txBody>
          <a:bodyPr wrap="square" lIns="72000" tIns="72000" rIns="72000" bIns="72000" rtlCol="0">
            <a:spAutoFit/>
          </a:bodyPr>
          <a:lstStyle/>
          <a:p>
            <a:r>
              <a:rPr lang="de-DE" sz="800" dirty="0">
                <a:solidFill>
                  <a:schemeClr val="bg1">
                    <a:lumMod val="85000"/>
                  </a:schemeClr>
                </a:solidFill>
              </a:rPr>
              <a:t>http://</a:t>
            </a:r>
            <a:r>
              <a:rPr lang="de-DE" sz="800" dirty="0" err="1">
                <a:solidFill>
                  <a:schemeClr val="bg1">
                    <a:lumMod val="85000"/>
                  </a:schemeClr>
                </a:solidFill>
              </a:rPr>
              <a:t>media.elektronik-star.de</a:t>
            </a:r>
            <a:r>
              <a:rPr lang="de-DE" sz="800" dirty="0">
                <a:solidFill>
                  <a:schemeClr val="bg1">
                    <a:lumMod val="85000"/>
                  </a:schemeClr>
                </a:solidFill>
              </a:rPr>
              <a:t>/</a:t>
            </a:r>
            <a:r>
              <a:rPr lang="de-DE" sz="800" dirty="0" err="1">
                <a:solidFill>
                  <a:schemeClr val="bg1">
                    <a:lumMod val="85000"/>
                  </a:schemeClr>
                </a:solidFill>
              </a:rPr>
              <a:t>images</a:t>
            </a:r>
            <a:r>
              <a:rPr lang="de-DE" sz="800" dirty="0">
                <a:solidFill>
                  <a:schemeClr val="bg1">
                    <a:lumMod val="85000"/>
                  </a:schemeClr>
                </a:solidFill>
              </a:rPr>
              <a:t>/XL/</a:t>
            </a:r>
            <a:r>
              <a:rPr lang="de-DE" sz="800" dirty="0" smtClean="0">
                <a:solidFill>
                  <a:schemeClr val="bg1">
                    <a:lumMod val="85000"/>
                  </a:schemeClr>
                </a:solidFill>
              </a:rPr>
              <a:t>10008434_title2_dino_14zoll_kinderfahrrad.jpg; </a:t>
            </a:r>
            <a:br>
              <a:rPr lang="de-DE" sz="800" dirty="0" smtClean="0">
                <a:solidFill>
                  <a:schemeClr val="bg1">
                    <a:lumMod val="85000"/>
                  </a:schemeClr>
                </a:solidFill>
              </a:rPr>
            </a:br>
            <a:r>
              <a:rPr lang="de-DE" sz="800" dirty="0" smtClean="0">
                <a:solidFill>
                  <a:schemeClr val="bg1">
                    <a:lumMod val="85000"/>
                  </a:schemeClr>
                </a:solidFill>
              </a:rPr>
              <a:t>http</a:t>
            </a:r>
            <a:r>
              <a:rPr lang="de-DE" sz="800" dirty="0">
                <a:solidFill>
                  <a:schemeClr val="bg1">
                    <a:lumMod val="85000"/>
                  </a:schemeClr>
                </a:solidFill>
              </a:rPr>
              <a:t>://wiki.w311.info/</a:t>
            </a:r>
            <a:r>
              <a:rPr lang="de-DE" sz="800" dirty="0" err="1">
                <a:solidFill>
                  <a:schemeClr val="bg1">
                    <a:lumMod val="85000"/>
                  </a:schemeClr>
                </a:solidFill>
              </a:rPr>
              <a:t>images</a:t>
            </a:r>
            <a:r>
              <a:rPr lang="de-DE" sz="800" dirty="0">
                <a:solidFill>
                  <a:schemeClr val="bg1">
                    <a:lumMod val="85000"/>
                  </a:schemeClr>
                </a:solidFill>
              </a:rPr>
              <a:t>/</a:t>
            </a:r>
            <a:r>
              <a:rPr lang="de-DE" sz="800" dirty="0" err="1">
                <a:solidFill>
                  <a:schemeClr val="bg1">
                    <a:lumMod val="85000"/>
                  </a:schemeClr>
                </a:solidFill>
              </a:rPr>
              <a:t>thumb</a:t>
            </a:r>
            <a:r>
              <a:rPr lang="de-DE" sz="800" dirty="0">
                <a:solidFill>
                  <a:schemeClr val="bg1">
                    <a:lumMod val="85000"/>
                  </a:schemeClr>
                </a:solidFill>
              </a:rPr>
              <a:t>/d/d2/Dixi-</a:t>
            </a:r>
            <a:r>
              <a:rPr lang="de-DE" sz="800" dirty="0" err="1">
                <a:solidFill>
                  <a:schemeClr val="bg1">
                    <a:lumMod val="85000"/>
                  </a:schemeClr>
                </a:solidFill>
              </a:rPr>
              <a:t>Fahrrad_Freigestellt.jpg</a:t>
            </a:r>
            <a:r>
              <a:rPr lang="de-DE" sz="800" dirty="0">
                <a:solidFill>
                  <a:schemeClr val="bg1">
                    <a:lumMod val="85000"/>
                  </a:schemeClr>
                </a:solidFill>
              </a:rPr>
              <a:t>/800px-Dixi-Fahrrad_Freigestellt.jpg</a:t>
            </a:r>
          </a:p>
        </p:txBody>
      </p:sp>
      <p:pic>
        <p:nvPicPr>
          <p:cNvPr id="2" name="Bild 1" descr="800px-Dixi-Fahrrad_Freigestell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708920"/>
            <a:ext cx="4380307" cy="2682938"/>
          </a:xfrm>
          <a:prstGeom prst="rect">
            <a:avLst/>
          </a:prstGeom>
        </p:spPr>
      </p:pic>
    </p:spTree>
    <p:extLst>
      <p:ext uri="{BB962C8B-B14F-4D97-AF65-F5344CB8AC3E}">
        <p14:creationId xmlns:p14="http://schemas.microsoft.com/office/powerpoint/2010/main" val="40491578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Frau_jung_frage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478" y="2593669"/>
            <a:ext cx="6388962" cy="4264331"/>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16</a:t>
            </a:fld>
            <a:r>
              <a:rPr lang="de-DE" smtClean="0"/>
              <a:t>  </a:t>
            </a:r>
            <a:endParaRPr lang="de-DE" dirty="0"/>
          </a:p>
        </p:txBody>
      </p:sp>
      <p:sp>
        <p:nvSpPr>
          <p:cNvPr id="7" name="Textfeld 6"/>
          <p:cNvSpPr txBox="1"/>
          <p:nvPr/>
        </p:nvSpPr>
        <p:spPr>
          <a:xfrm>
            <a:off x="0" y="620688"/>
            <a:ext cx="6588224" cy="647458"/>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Why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 </a:t>
            </a:r>
            <a:endParaRPr lang="de-DE" sz="3000" dirty="0">
              <a:solidFill>
                <a:schemeClr val="bg1"/>
              </a:solidFill>
              <a:latin typeface="Helvetica"/>
              <a:cs typeface="Helvetica"/>
            </a:endParaRPr>
          </a:p>
        </p:txBody>
      </p:sp>
      <p:sp>
        <p:nvSpPr>
          <p:cNvPr id="3" name="Rechteck 2"/>
          <p:cNvSpPr/>
          <p:nvPr/>
        </p:nvSpPr>
        <p:spPr>
          <a:xfrm>
            <a:off x="6444208" y="6562629"/>
            <a:ext cx="2430016" cy="322755"/>
          </a:xfrm>
          <a:prstGeom prst="rect">
            <a:avLst/>
          </a:prstGeom>
        </p:spPr>
        <p:txBody>
          <a:bodyPr wrap="square">
            <a:spAutoFit/>
          </a:bodyPr>
          <a:lstStyle/>
          <a:p>
            <a:r>
              <a:rPr lang="de-DE" sz="800" dirty="0">
                <a:solidFill>
                  <a:srgbClr val="D9D9D9"/>
                </a:solidFill>
                <a:latin typeface="Calibri"/>
                <a:cs typeface="Calibri"/>
              </a:rPr>
              <a:t>https://</a:t>
            </a:r>
            <a:r>
              <a:rPr lang="de-DE" sz="800" dirty="0" err="1">
                <a:solidFill>
                  <a:srgbClr val="D9D9D9"/>
                </a:solidFill>
                <a:latin typeface="Calibri"/>
                <a:cs typeface="Calibri"/>
              </a:rPr>
              <a:t>www.transparo.de</a:t>
            </a:r>
            <a:r>
              <a:rPr lang="de-DE" sz="800" dirty="0">
                <a:solidFill>
                  <a:srgbClr val="D9D9D9"/>
                </a:solidFill>
                <a:latin typeface="Calibri"/>
                <a:cs typeface="Calibri"/>
              </a:rPr>
              <a:t>/</a:t>
            </a:r>
            <a:r>
              <a:rPr lang="de-DE" sz="800" dirty="0" err="1">
                <a:solidFill>
                  <a:srgbClr val="D9D9D9"/>
                </a:solidFill>
                <a:latin typeface="Calibri"/>
                <a:cs typeface="Calibri"/>
              </a:rPr>
              <a:t>blog</a:t>
            </a:r>
            <a:r>
              <a:rPr lang="de-DE" sz="800" dirty="0">
                <a:solidFill>
                  <a:srgbClr val="D9D9D9"/>
                </a:solidFill>
                <a:latin typeface="Calibri"/>
                <a:cs typeface="Calibri"/>
              </a:rPr>
              <a:t>/</a:t>
            </a:r>
            <a:r>
              <a:rPr lang="de-DE" sz="800" dirty="0" err="1">
                <a:solidFill>
                  <a:srgbClr val="D9D9D9"/>
                </a:solidFill>
                <a:latin typeface="Calibri"/>
                <a:cs typeface="Calibri"/>
              </a:rPr>
              <a:t>wp</a:t>
            </a:r>
            <a:r>
              <a:rPr lang="de-DE" sz="800" dirty="0">
                <a:solidFill>
                  <a:srgbClr val="D9D9D9"/>
                </a:solidFill>
                <a:latin typeface="Calibri"/>
                <a:cs typeface="Calibri"/>
              </a:rPr>
              <a:t>-content/</a:t>
            </a:r>
            <a:r>
              <a:rPr lang="de-DE" sz="800" dirty="0" err="1">
                <a:solidFill>
                  <a:srgbClr val="D9D9D9"/>
                </a:solidFill>
                <a:latin typeface="Calibri"/>
                <a:cs typeface="Calibri"/>
              </a:rPr>
              <a:t>uploads</a:t>
            </a:r>
            <a:r>
              <a:rPr lang="de-DE" sz="800" dirty="0">
                <a:solidFill>
                  <a:srgbClr val="D9D9D9"/>
                </a:solidFill>
                <a:latin typeface="Calibri"/>
                <a:cs typeface="Calibri"/>
              </a:rPr>
              <a:t>/2011/04/</a:t>
            </a:r>
            <a:r>
              <a:rPr lang="de-DE" sz="800" dirty="0" err="1">
                <a:solidFill>
                  <a:srgbClr val="D9D9D9"/>
                </a:solidFill>
                <a:latin typeface="Calibri"/>
                <a:cs typeface="Calibri"/>
              </a:rPr>
              <a:t>Frau_jung_fragend.jpg</a:t>
            </a:r>
            <a:endParaRPr lang="de-DE" sz="800" dirty="0">
              <a:solidFill>
                <a:srgbClr val="D9D9D9"/>
              </a:solidFill>
              <a:latin typeface="Calibri"/>
              <a:cs typeface="Calibri"/>
            </a:endParaRPr>
          </a:p>
        </p:txBody>
      </p:sp>
    </p:spTree>
    <p:extLst>
      <p:ext uri="{BB962C8B-B14F-4D97-AF65-F5344CB8AC3E}">
        <p14:creationId xmlns:p14="http://schemas.microsoft.com/office/powerpoint/2010/main" val="1689953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17</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300192" y="6597352"/>
            <a:ext cx="2790056"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blog.tensator.com</a:t>
            </a:r>
            <a:r>
              <a:rPr lang="de-DE" sz="800" dirty="0">
                <a:solidFill>
                  <a:srgbClr val="D9D9D9"/>
                </a:solidFill>
                <a:latin typeface="Calibri"/>
                <a:cs typeface="Calibri"/>
              </a:rPr>
              <a:t>/</a:t>
            </a:r>
            <a:r>
              <a:rPr lang="de-DE" sz="800" dirty="0" err="1">
                <a:solidFill>
                  <a:srgbClr val="D9D9D9"/>
                </a:solidFill>
                <a:latin typeface="Calibri"/>
                <a:cs typeface="Calibri"/>
              </a:rPr>
              <a:t>uk</a:t>
            </a:r>
            <a:r>
              <a:rPr lang="de-DE" sz="800" dirty="0">
                <a:solidFill>
                  <a:srgbClr val="D9D9D9"/>
                </a:solidFill>
                <a:latin typeface="Calibri"/>
                <a:cs typeface="Calibri"/>
              </a:rPr>
              <a:t>/</a:t>
            </a:r>
            <a:r>
              <a:rPr lang="de-DE" sz="800" dirty="0" err="1">
                <a:solidFill>
                  <a:srgbClr val="D9D9D9"/>
                </a:solidFill>
                <a:latin typeface="Calibri"/>
                <a:cs typeface="Calibri"/>
              </a:rPr>
              <a:t>image.axd?picture</a:t>
            </a:r>
            <a:r>
              <a:rPr lang="de-DE" sz="800" dirty="0">
                <a:solidFill>
                  <a:srgbClr val="D9D9D9"/>
                </a:solidFill>
                <a:latin typeface="Calibri"/>
                <a:cs typeface="Calibri"/>
              </a:rPr>
              <a:t>=2012%2f7%2fiStock_000011031649Medium.jpg</a:t>
            </a:r>
          </a:p>
        </p:txBody>
      </p:sp>
      <p:pic>
        <p:nvPicPr>
          <p:cNvPr id="3" name="Bild 2" descr="image.axd.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2060848"/>
            <a:ext cx="5400600" cy="4126059"/>
          </a:xfrm>
          <a:prstGeom prst="rect">
            <a:avLst/>
          </a:prstGeom>
        </p:spPr>
      </p:pic>
    </p:spTree>
    <p:extLst>
      <p:ext uri="{BB962C8B-B14F-4D97-AF65-F5344CB8AC3E}">
        <p14:creationId xmlns:p14="http://schemas.microsoft.com/office/powerpoint/2010/main" val="14856070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18</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462464" y="6562629"/>
            <a:ext cx="2646040"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www.softwareag.com</a:t>
            </a:r>
            <a:r>
              <a:rPr lang="de-DE" sz="800" dirty="0">
                <a:solidFill>
                  <a:srgbClr val="D9D9D9"/>
                </a:solidFill>
                <a:latin typeface="Calibri"/>
                <a:cs typeface="Calibri"/>
              </a:rPr>
              <a:t>/</a:t>
            </a:r>
            <a:r>
              <a:rPr lang="de-DE" sz="800" dirty="0" err="1">
                <a:solidFill>
                  <a:srgbClr val="D9D9D9"/>
                </a:solidFill>
                <a:latin typeface="Calibri"/>
                <a:cs typeface="Calibri"/>
              </a:rPr>
              <a:t>blog</a:t>
            </a:r>
            <a:r>
              <a:rPr lang="de-DE" sz="800" dirty="0">
                <a:solidFill>
                  <a:srgbClr val="D9D9D9"/>
                </a:solidFill>
                <a:latin typeface="Calibri"/>
                <a:cs typeface="Calibri"/>
              </a:rPr>
              <a:t>/</a:t>
            </a:r>
            <a:r>
              <a:rPr lang="de-DE" sz="800" dirty="0" err="1">
                <a:solidFill>
                  <a:srgbClr val="D9D9D9"/>
                </a:solidFill>
                <a:latin typeface="Calibri"/>
                <a:cs typeface="Calibri"/>
              </a:rPr>
              <a:t>reality_check</a:t>
            </a:r>
            <a:r>
              <a:rPr lang="de-DE" sz="800" dirty="0">
                <a:solidFill>
                  <a:srgbClr val="D9D9D9"/>
                </a:solidFill>
                <a:latin typeface="Calibri"/>
                <a:cs typeface="Calibri"/>
              </a:rPr>
              <a:t>/</a:t>
            </a:r>
            <a:r>
              <a:rPr lang="de-DE" sz="800" dirty="0" err="1">
                <a:solidFill>
                  <a:srgbClr val="D9D9D9"/>
                </a:solidFill>
                <a:latin typeface="Calibri"/>
                <a:cs typeface="Calibri"/>
              </a:rPr>
              <a:t>wp</a:t>
            </a:r>
            <a:r>
              <a:rPr lang="de-DE" sz="800" dirty="0">
                <a:solidFill>
                  <a:srgbClr val="D9D9D9"/>
                </a:solidFill>
                <a:latin typeface="Calibri"/>
                <a:cs typeface="Calibri"/>
              </a:rPr>
              <a:t>-content/</a:t>
            </a:r>
            <a:r>
              <a:rPr lang="de-DE" sz="800" dirty="0" err="1">
                <a:solidFill>
                  <a:srgbClr val="D9D9D9"/>
                </a:solidFill>
                <a:latin typeface="Calibri"/>
                <a:cs typeface="Calibri"/>
              </a:rPr>
              <a:t>uploads</a:t>
            </a:r>
            <a:r>
              <a:rPr lang="de-DE" sz="800" dirty="0">
                <a:solidFill>
                  <a:srgbClr val="D9D9D9"/>
                </a:solidFill>
                <a:latin typeface="Calibri"/>
                <a:cs typeface="Calibri"/>
              </a:rPr>
              <a:t>/2013/06/Stopwatch_02.png</a:t>
            </a:r>
          </a:p>
        </p:txBody>
      </p:sp>
      <p:sp>
        <p:nvSpPr>
          <p:cNvPr id="9" name="Textfeld 8"/>
          <p:cNvSpPr txBox="1"/>
          <p:nvPr/>
        </p:nvSpPr>
        <p:spPr>
          <a:xfrm>
            <a:off x="5580112" y="1700808"/>
            <a:ext cx="3566212" cy="65284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It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saves</a:t>
            </a:r>
            <a:r>
              <a:rPr lang="de-DE" sz="3000" dirty="0" smtClean="0">
                <a:solidFill>
                  <a:schemeClr val="bg1"/>
                </a:solidFill>
                <a:latin typeface="Helvetica"/>
                <a:cs typeface="Helvetica"/>
              </a:rPr>
              <a:t> time!</a:t>
            </a:r>
            <a:endParaRPr lang="de-DE" sz="3000" dirty="0">
              <a:solidFill>
                <a:schemeClr val="bg1"/>
              </a:solidFill>
              <a:latin typeface="Helvetica"/>
              <a:cs typeface="Helvetica"/>
            </a:endParaRPr>
          </a:p>
        </p:txBody>
      </p:sp>
      <p:pic>
        <p:nvPicPr>
          <p:cNvPr id="3" name="Bild 2" descr="Stopwatch_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07259">
            <a:off x="3113162" y="2495467"/>
            <a:ext cx="3332780" cy="4163748"/>
          </a:xfrm>
          <a:prstGeom prst="rect">
            <a:avLst/>
          </a:prstGeom>
        </p:spPr>
      </p:pic>
    </p:spTree>
    <p:extLst>
      <p:ext uri="{BB962C8B-B14F-4D97-AF65-F5344CB8AC3E}">
        <p14:creationId xmlns:p14="http://schemas.microsoft.com/office/powerpoint/2010/main" val="8351476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knife-4-10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132856"/>
            <a:ext cx="5765806" cy="4134083"/>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19</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444208" y="6562629"/>
            <a:ext cx="2502024"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images.fxcuisine.com</a:t>
            </a:r>
            <a:r>
              <a:rPr lang="de-DE" sz="800" dirty="0">
                <a:solidFill>
                  <a:srgbClr val="D9D9D9"/>
                </a:solidFill>
                <a:latin typeface="Calibri"/>
                <a:cs typeface="Calibri"/>
              </a:rPr>
              <a:t>/</a:t>
            </a:r>
            <a:r>
              <a:rPr lang="de-DE" sz="800" dirty="0" err="1">
                <a:solidFill>
                  <a:srgbClr val="D9D9D9"/>
                </a:solidFill>
                <a:latin typeface="Calibri"/>
                <a:cs typeface="Calibri"/>
              </a:rPr>
              <a:t>blogimages</a:t>
            </a:r>
            <a:r>
              <a:rPr lang="de-DE" sz="800" dirty="0">
                <a:solidFill>
                  <a:srgbClr val="D9D9D9"/>
                </a:solidFill>
                <a:latin typeface="Calibri"/>
                <a:cs typeface="Calibri"/>
              </a:rPr>
              <a:t>/</a:t>
            </a:r>
            <a:r>
              <a:rPr lang="de-DE" sz="800" dirty="0" err="1">
                <a:solidFill>
                  <a:srgbClr val="D9D9D9"/>
                </a:solidFill>
                <a:latin typeface="Calibri"/>
                <a:cs typeface="Calibri"/>
              </a:rPr>
              <a:t>swiss-cuisine</a:t>
            </a:r>
            <a:r>
              <a:rPr lang="de-DE" sz="800" dirty="0">
                <a:solidFill>
                  <a:srgbClr val="D9D9D9"/>
                </a:solidFill>
                <a:latin typeface="Calibri"/>
                <a:cs typeface="Calibri"/>
              </a:rPr>
              <a:t>/</a:t>
            </a:r>
            <a:r>
              <a:rPr lang="de-DE" sz="800" dirty="0" err="1">
                <a:solidFill>
                  <a:srgbClr val="D9D9D9"/>
                </a:solidFill>
                <a:latin typeface="Calibri"/>
                <a:cs typeface="Calibri"/>
              </a:rPr>
              <a:t>wenger</a:t>
            </a:r>
            <a:r>
              <a:rPr lang="de-DE" sz="800" dirty="0">
                <a:solidFill>
                  <a:srgbClr val="D9D9D9"/>
                </a:solidFill>
                <a:latin typeface="Calibri"/>
                <a:cs typeface="Calibri"/>
              </a:rPr>
              <a:t>/knife-4-1000.jpg</a:t>
            </a:r>
          </a:p>
        </p:txBody>
      </p:sp>
    </p:spTree>
    <p:extLst>
      <p:ext uri="{BB962C8B-B14F-4D97-AF65-F5344CB8AC3E}">
        <p14:creationId xmlns:p14="http://schemas.microsoft.com/office/powerpoint/2010/main" val="36755975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a:t>
            </a:fld>
            <a:r>
              <a:rPr lang="de-DE" smtClean="0"/>
              <a:t>  </a:t>
            </a:r>
            <a:endParaRPr lang="de-DE" dirty="0"/>
          </a:p>
        </p:txBody>
      </p:sp>
      <p:sp>
        <p:nvSpPr>
          <p:cNvPr id="7" name="Textfeld 6"/>
          <p:cNvSpPr txBox="1"/>
          <p:nvPr/>
        </p:nvSpPr>
        <p:spPr>
          <a:xfrm>
            <a:off x="0" y="620688"/>
            <a:ext cx="7596336" cy="647458"/>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Agenda</a:t>
            </a:r>
            <a:endParaRPr lang="de-DE" sz="3000" dirty="0">
              <a:solidFill>
                <a:schemeClr val="bg1"/>
              </a:solidFill>
              <a:latin typeface="Helvetica"/>
              <a:cs typeface="Helvetica"/>
            </a:endParaRPr>
          </a:p>
        </p:txBody>
      </p:sp>
      <p:sp>
        <p:nvSpPr>
          <p:cNvPr id="6" name="Inhaltsplatzhalter 1"/>
          <p:cNvSpPr>
            <a:spLocks noGrp="1"/>
          </p:cNvSpPr>
          <p:nvPr>
            <p:ph idx="1"/>
          </p:nvPr>
        </p:nvSpPr>
        <p:spPr>
          <a:xfrm>
            <a:off x="239334" y="1916832"/>
            <a:ext cx="8904666" cy="4380781"/>
          </a:xfrm>
        </p:spPr>
        <p:txBody>
          <a:bodyPr/>
          <a:lstStyle/>
          <a:p>
            <a:pPr>
              <a:buClr>
                <a:srgbClr val="9CD360"/>
              </a:buClr>
              <a:buFont typeface="Arial"/>
              <a:buChar char="•"/>
            </a:pPr>
            <a:r>
              <a:rPr lang="en-GB" sz="2400" noProof="0" dirty="0" smtClean="0">
                <a:solidFill>
                  <a:schemeClr val="tx1">
                    <a:lumMod val="65000"/>
                    <a:lumOff val="35000"/>
                  </a:schemeClr>
                </a:solidFill>
                <a:latin typeface="Calibri"/>
                <a:cs typeface="Calibri"/>
              </a:rPr>
              <a:t>Usability – What is it?</a:t>
            </a:r>
          </a:p>
          <a:p>
            <a:pPr>
              <a:buClr>
                <a:srgbClr val="9CD360"/>
              </a:buClr>
              <a:buFont typeface="Arial"/>
              <a:buChar char="•"/>
            </a:pPr>
            <a:r>
              <a:rPr lang="en-GB" sz="2400" noProof="0" dirty="0" smtClean="0">
                <a:solidFill>
                  <a:schemeClr val="tx1">
                    <a:lumMod val="65000"/>
                    <a:lumOff val="35000"/>
                  </a:schemeClr>
                </a:solidFill>
                <a:latin typeface="Calibri"/>
                <a:cs typeface="Calibri"/>
              </a:rPr>
              <a:t>Usability – Why is it important?</a:t>
            </a:r>
          </a:p>
          <a:p>
            <a:pPr>
              <a:buClr>
                <a:srgbClr val="9CD360"/>
              </a:buClr>
              <a:buFont typeface="Arial"/>
              <a:buChar char="•"/>
            </a:pPr>
            <a:r>
              <a:rPr lang="en-GB" sz="2400" noProof="0" dirty="0" smtClean="0">
                <a:solidFill>
                  <a:schemeClr val="tx1">
                    <a:lumMod val="65000"/>
                    <a:lumOff val="35000"/>
                  </a:schemeClr>
                </a:solidFill>
                <a:latin typeface="Calibri"/>
                <a:cs typeface="Calibri"/>
              </a:rPr>
              <a:t>eclipse – What about its usability?</a:t>
            </a:r>
          </a:p>
          <a:p>
            <a:pPr>
              <a:buClr>
                <a:srgbClr val="9CD360"/>
              </a:buClr>
              <a:buFont typeface="Arial"/>
              <a:buChar char="•"/>
            </a:pPr>
            <a:r>
              <a:rPr lang="en-GB" sz="2400" noProof="0" dirty="0" smtClean="0">
                <a:solidFill>
                  <a:schemeClr val="tx1">
                    <a:lumMod val="65000"/>
                    <a:lumOff val="35000"/>
                  </a:schemeClr>
                </a:solidFill>
                <a:latin typeface="Calibri"/>
                <a:cs typeface="Calibri"/>
              </a:rPr>
              <a:t>Summary</a:t>
            </a:r>
          </a:p>
          <a:p>
            <a:endParaRPr lang="en-GB" sz="1800" noProof="0" dirty="0" smtClean="0">
              <a:solidFill>
                <a:schemeClr val="tx1">
                  <a:lumMod val="65000"/>
                  <a:lumOff val="35000"/>
                </a:schemeClr>
              </a:solidFill>
            </a:endParaRPr>
          </a:p>
          <a:p>
            <a:pPr>
              <a:buClr>
                <a:srgbClr val="9CD360"/>
              </a:buClr>
              <a:buFont typeface="Wingdings" pitchFamily="2" charset="2"/>
              <a:buChar char="§"/>
            </a:pPr>
            <a:endParaRPr lang="en-GB" sz="1800" noProof="0" dirty="0" smtClean="0">
              <a:solidFill>
                <a:schemeClr val="tx1">
                  <a:lumMod val="65000"/>
                  <a:lumOff val="35000"/>
                </a:schemeClr>
              </a:solidFill>
            </a:endParaRPr>
          </a:p>
          <a:p>
            <a:pPr>
              <a:buClr>
                <a:srgbClr val="9CD360"/>
              </a:buClr>
              <a:buFont typeface="Wingdings" pitchFamily="2" charset="2"/>
              <a:buChar char="§"/>
            </a:pPr>
            <a:endParaRPr lang="en-GB" sz="1800" noProof="0" dirty="0">
              <a:solidFill>
                <a:schemeClr val="tx1">
                  <a:lumMod val="65000"/>
                  <a:lumOff val="35000"/>
                </a:schemeClr>
              </a:solidFill>
            </a:endParaRPr>
          </a:p>
        </p:txBody>
      </p:sp>
    </p:spTree>
    <p:extLst>
      <p:ext uri="{BB962C8B-B14F-4D97-AF65-F5344CB8AC3E}">
        <p14:creationId xmlns:p14="http://schemas.microsoft.com/office/powerpoint/2010/main" val="16292703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20</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372200" y="6333643"/>
            <a:ext cx="2502024" cy="551741"/>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www.georgjensen.com</a:t>
            </a:r>
            <a:r>
              <a:rPr lang="de-DE" sz="800" dirty="0">
                <a:solidFill>
                  <a:srgbClr val="D9D9D9"/>
                </a:solidFill>
                <a:latin typeface="Calibri"/>
                <a:cs typeface="Calibri"/>
              </a:rPr>
              <a:t>/</a:t>
            </a:r>
            <a:r>
              <a:rPr lang="de-DE" sz="800" dirty="0" err="1">
                <a:solidFill>
                  <a:srgbClr val="D9D9D9"/>
                </a:solidFill>
                <a:latin typeface="Calibri"/>
                <a:cs typeface="Calibri"/>
              </a:rPr>
              <a:t>media</a:t>
            </a:r>
            <a:r>
              <a:rPr lang="de-DE" sz="800" dirty="0">
                <a:solidFill>
                  <a:srgbClr val="D9D9D9"/>
                </a:solidFill>
                <a:latin typeface="Calibri"/>
                <a:cs typeface="Calibri"/>
              </a:rPr>
              <a:t>/</a:t>
            </a:r>
            <a:r>
              <a:rPr lang="de-DE" sz="800" dirty="0" err="1">
                <a:solidFill>
                  <a:srgbClr val="D9D9D9"/>
                </a:solidFill>
                <a:latin typeface="Calibri"/>
                <a:cs typeface="Calibri"/>
              </a:rPr>
              <a:t>catalog</a:t>
            </a:r>
            <a:r>
              <a:rPr lang="de-DE" sz="800" dirty="0">
                <a:solidFill>
                  <a:srgbClr val="D9D9D9"/>
                </a:solidFill>
                <a:latin typeface="Calibri"/>
                <a:cs typeface="Calibri"/>
              </a:rPr>
              <a:t>/</a:t>
            </a:r>
            <a:r>
              <a:rPr lang="de-DE" sz="800" dirty="0" err="1">
                <a:solidFill>
                  <a:srgbClr val="D9D9D9"/>
                </a:solidFill>
                <a:latin typeface="Calibri"/>
                <a:cs typeface="Calibri"/>
              </a:rPr>
              <a:t>product</a:t>
            </a:r>
            <a:r>
              <a:rPr lang="de-DE" sz="800" dirty="0">
                <a:solidFill>
                  <a:srgbClr val="D9D9D9"/>
                </a:solidFill>
                <a:latin typeface="Calibri"/>
                <a:cs typeface="Calibri"/>
              </a:rPr>
              <a:t>/</a:t>
            </a:r>
            <a:r>
              <a:rPr lang="de-DE" sz="800" dirty="0" err="1">
                <a:solidFill>
                  <a:srgbClr val="D9D9D9"/>
                </a:solidFill>
                <a:latin typeface="Calibri"/>
                <a:cs typeface="Calibri"/>
              </a:rPr>
              <a:t>cache</a:t>
            </a:r>
            <a:r>
              <a:rPr lang="de-DE" sz="800" dirty="0">
                <a:solidFill>
                  <a:srgbClr val="D9D9D9"/>
                </a:solidFill>
                <a:latin typeface="Calibri"/>
                <a:cs typeface="Calibri"/>
              </a:rPr>
              <a:t>/10/</a:t>
            </a:r>
            <a:r>
              <a:rPr lang="de-DE" sz="800" dirty="0" err="1">
                <a:solidFill>
                  <a:srgbClr val="D9D9D9"/>
                </a:solidFill>
                <a:latin typeface="Calibri"/>
                <a:cs typeface="Calibri"/>
              </a:rPr>
              <a:t>image</a:t>
            </a:r>
            <a:r>
              <a:rPr lang="de-DE" sz="800" dirty="0">
                <a:solidFill>
                  <a:srgbClr val="D9D9D9"/>
                </a:solidFill>
                <a:latin typeface="Calibri"/>
                <a:cs typeface="Calibri"/>
              </a:rPr>
              <a:t>/9df78eab33525d08d6e5fb8d27136e95/3/3/3340015_Copenhagen_Dinner_Knife.png</a:t>
            </a:r>
          </a:p>
        </p:txBody>
      </p:sp>
      <p:sp>
        <p:nvSpPr>
          <p:cNvPr id="9" name="Textfeld 8"/>
          <p:cNvSpPr txBox="1"/>
          <p:nvPr/>
        </p:nvSpPr>
        <p:spPr>
          <a:xfrm>
            <a:off x="4283968" y="1700808"/>
            <a:ext cx="4862356" cy="1082192"/>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It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ensures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the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right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features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provided</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pic>
        <p:nvPicPr>
          <p:cNvPr id="3" name="Bild 2" descr="3340015_Copenhagen_Dinner_Kni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91182" flipV="1">
            <a:off x="3102116" y="2214342"/>
            <a:ext cx="5024293" cy="5024293"/>
          </a:xfrm>
          <a:prstGeom prst="rect">
            <a:avLst/>
          </a:prstGeom>
        </p:spPr>
      </p:pic>
    </p:spTree>
    <p:extLst>
      <p:ext uri="{BB962C8B-B14F-4D97-AF65-F5344CB8AC3E}">
        <p14:creationId xmlns:p14="http://schemas.microsoft.com/office/powerpoint/2010/main" val="24481672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21</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pic>
        <p:nvPicPr>
          <p:cNvPr id="10" name="Bild 9" descr="kreditkarte-geld-ausgeb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2564904"/>
            <a:ext cx="4536504" cy="3398731"/>
          </a:xfrm>
          <a:prstGeom prst="rect">
            <a:avLst/>
          </a:prstGeom>
        </p:spPr>
      </p:pic>
      <p:sp>
        <p:nvSpPr>
          <p:cNvPr id="11" name="Rechteck 10"/>
          <p:cNvSpPr/>
          <p:nvPr/>
        </p:nvSpPr>
        <p:spPr>
          <a:xfrm>
            <a:off x="6588224" y="6562629"/>
            <a:ext cx="2088232"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www.geld-magazin.info</a:t>
            </a:r>
            <a:r>
              <a:rPr lang="de-DE" sz="800" dirty="0">
                <a:solidFill>
                  <a:srgbClr val="D9D9D9"/>
                </a:solidFill>
                <a:latin typeface="Calibri"/>
                <a:cs typeface="Calibri"/>
              </a:rPr>
              <a:t>/</a:t>
            </a:r>
            <a:r>
              <a:rPr lang="de-DE" sz="800" dirty="0" err="1">
                <a:solidFill>
                  <a:srgbClr val="D9D9D9"/>
                </a:solidFill>
                <a:latin typeface="Calibri"/>
                <a:cs typeface="Calibri"/>
              </a:rPr>
              <a:t>sites</a:t>
            </a:r>
            <a:r>
              <a:rPr lang="de-DE" sz="800" dirty="0">
                <a:solidFill>
                  <a:srgbClr val="D9D9D9"/>
                </a:solidFill>
                <a:latin typeface="Calibri"/>
                <a:cs typeface="Calibri"/>
              </a:rPr>
              <a:t>/all/</a:t>
            </a:r>
            <a:r>
              <a:rPr lang="de-DE" sz="800" dirty="0" err="1">
                <a:solidFill>
                  <a:srgbClr val="D9D9D9"/>
                </a:solidFill>
                <a:latin typeface="Calibri"/>
                <a:cs typeface="Calibri"/>
              </a:rPr>
              <a:t>files</a:t>
            </a:r>
            <a:r>
              <a:rPr lang="de-DE" sz="800" dirty="0">
                <a:solidFill>
                  <a:srgbClr val="D9D9D9"/>
                </a:solidFill>
                <a:latin typeface="Calibri"/>
                <a:cs typeface="Calibri"/>
              </a:rPr>
              <a:t>/kreditkarte-geld-</a:t>
            </a:r>
            <a:r>
              <a:rPr lang="de-DE" sz="800" dirty="0" err="1">
                <a:solidFill>
                  <a:srgbClr val="D9D9D9"/>
                </a:solidFill>
                <a:latin typeface="Calibri"/>
                <a:cs typeface="Calibri"/>
              </a:rPr>
              <a:t>ausgeben.jpg</a:t>
            </a:r>
            <a:endParaRPr lang="de-DE" sz="800" dirty="0">
              <a:solidFill>
                <a:srgbClr val="D9D9D9"/>
              </a:solidFill>
              <a:latin typeface="Calibri"/>
              <a:cs typeface="Calibri"/>
            </a:endParaRPr>
          </a:p>
        </p:txBody>
      </p:sp>
    </p:spTree>
    <p:extLst>
      <p:ext uri="{BB962C8B-B14F-4D97-AF65-F5344CB8AC3E}">
        <p14:creationId xmlns:p14="http://schemas.microsoft.com/office/powerpoint/2010/main" val="17527470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22</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pic>
        <p:nvPicPr>
          <p:cNvPr id="6" name="Bild 5" descr="Good-Sense-Good-Cents-Awards-Invitation-2012.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2276872"/>
            <a:ext cx="5040560" cy="3989937"/>
          </a:xfrm>
          <a:prstGeom prst="rect">
            <a:avLst/>
          </a:prstGeom>
        </p:spPr>
      </p:pic>
      <p:sp>
        <p:nvSpPr>
          <p:cNvPr id="8" name="Rechteck 7"/>
          <p:cNvSpPr/>
          <p:nvPr/>
        </p:nvSpPr>
        <p:spPr>
          <a:xfrm>
            <a:off x="6300192" y="6562629"/>
            <a:ext cx="2646040"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okpolicy.org</a:t>
            </a:r>
            <a:r>
              <a:rPr lang="de-DE" sz="800" dirty="0">
                <a:solidFill>
                  <a:srgbClr val="D9D9D9"/>
                </a:solidFill>
                <a:latin typeface="Calibri"/>
                <a:cs typeface="Calibri"/>
              </a:rPr>
              <a:t>/</a:t>
            </a:r>
            <a:r>
              <a:rPr lang="de-DE" sz="800" dirty="0" err="1">
                <a:solidFill>
                  <a:srgbClr val="D9D9D9"/>
                </a:solidFill>
                <a:latin typeface="Calibri"/>
                <a:cs typeface="Calibri"/>
              </a:rPr>
              <a:t>wp</a:t>
            </a:r>
            <a:r>
              <a:rPr lang="de-DE" sz="800" dirty="0">
                <a:solidFill>
                  <a:srgbClr val="D9D9D9"/>
                </a:solidFill>
                <a:latin typeface="Calibri"/>
                <a:cs typeface="Calibri"/>
              </a:rPr>
              <a:t>-content/</a:t>
            </a:r>
            <a:r>
              <a:rPr lang="de-DE" sz="800" dirty="0" err="1">
                <a:solidFill>
                  <a:srgbClr val="D9D9D9"/>
                </a:solidFill>
                <a:latin typeface="Calibri"/>
                <a:cs typeface="Calibri"/>
              </a:rPr>
              <a:t>uploads</a:t>
            </a:r>
            <a:r>
              <a:rPr lang="de-DE" sz="800" dirty="0">
                <a:solidFill>
                  <a:srgbClr val="D9D9D9"/>
                </a:solidFill>
                <a:latin typeface="Calibri"/>
                <a:cs typeface="Calibri"/>
              </a:rPr>
              <a:t>/2013/01/Good-Sense-Good-Cents-Awards-Invitation-2012.bmp</a:t>
            </a:r>
          </a:p>
        </p:txBody>
      </p:sp>
      <p:sp>
        <p:nvSpPr>
          <p:cNvPr id="9" name="Textfeld 8"/>
          <p:cNvSpPr txBox="1"/>
          <p:nvPr/>
        </p:nvSpPr>
        <p:spPr>
          <a:xfrm>
            <a:off x="5580112" y="1700808"/>
            <a:ext cx="3566212" cy="65284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It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saves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money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Tree>
    <p:extLst>
      <p:ext uri="{BB962C8B-B14F-4D97-AF65-F5344CB8AC3E}">
        <p14:creationId xmlns:p14="http://schemas.microsoft.com/office/powerpoint/2010/main" val="3303945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Str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068960"/>
            <a:ext cx="5066813" cy="3789040"/>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23</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948264" y="6562629"/>
            <a:ext cx="2069976"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www.salutejournal.it</a:t>
            </a:r>
            <a:r>
              <a:rPr lang="de-DE" sz="800" dirty="0">
                <a:solidFill>
                  <a:srgbClr val="D9D9D9"/>
                </a:solidFill>
                <a:latin typeface="Calibri"/>
                <a:cs typeface="Calibri"/>
              </a:rPr>
              <a:t>/</a:t>
            </a:r>
            <a:r>
              <a:rPr lang="de-DE" sz="800" dirty="0" err="1">
                <a:solidFill>
                  <a:srgbClr val="D9D9D9"/>
                </a:solidFill>
                <a:latin typeface="Calibri"/>
                <a:cs typeface="Calibri"/>
              </a:rPr>
              <a:t>wp</a:t>
            </a:r>
            <a:r>
              <a:rPr lang="de-DE" sz="800" dirty="0">
                <a:solidFill>
                  <a:srgbClr val="D9D9D9"/>
                </a:solidFill>
                <a:latin typeface="Calibri"/>
                <a:cs typeface="Calibri"/>
              </a:rPr>
              <a:t>-content/</a:t>
            </a:r>
            <a:r>
              <a:rPr lang="de-DE" sz="800" dirty="0" err="1">
                <a:solidFill>
                  <a:srgbClr val="D9D9D9"/>
                </a:solidFill>
                <a:latin typeface="Calibri"/>
                <a:cs typeface="Calibri"/>
              </a:rPr>
              <a:t>uploads</a:t>
            </a:r>
            <a:r>
              <a:rPr lang="de-DE" sz="800" dirty="0">
                <a:solidFill>
                  <a:srgbClr val="D9D9D9"/>
                </a:solidFill>
                <a:latin typeface="Calibri"/>
                <a:cs typeface="Calibri"/>
              </a:rPr>
              <a:t>/2014/02/</a:t>
            </a:r>
            <a:r>
              <a:rPr lang="de-DE" sz="800" dirty="0" err="1">
                <a:solidFill>
                  <a:srgbClr val="D9D9D9"/>
                </a:solidFill>
                <a:latin typeface="Calibri"/>
                <a:cs typeface="Calibri"/>
              </a:rPr>
              <a:t>Stress.png</a:t>
            </a:r>
            <a:endParaRPr lang="de-DE" sz="800" dirty="0">
              <a:solidFill>
                <a:srgbClr val="D9D9D9"/>
              </a:solidFill>
              <a:latin typeface="Calibri"/>
              <a:cs typeface="Calibri"/>
            </a:endParaRPr>
          </a:p>
        </p:txBody>
      </p:sp>
    </p:spTree>
    <p:extLst>
      <p:ext uri="{BB962C8B-B14F-4D97-AF65-F5344CB8AC3E}">
        <p14:creationId xmlns:p14="http://schemas.microsoft.com/office/powerpoint/2010/main" val="10233899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109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276872"/>
            <a:ext cx="7394464" cy="4032448"/>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24</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9" name="Textfeld 8"/>
          <p:cNvSpPr txBox="1"/>
          <p:nvPr/>
        </p:nvSpPr>
        <p:spPr>
          <a:xfrm>
            <a:off x="5580112" y="1700808"/>
            <a:ext cx="3566212" cy="65284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It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reduces</a:t>
            </a:r>
            <a:r>
              <a:rPr lang="de-DE" sz="3000" dirty="0" smtClean="0">
                <a:solidFill>
                  <a:schemeClr val="bg1"/>
                </a:solidFill>
                <a:latin typeface="Helvetica"/>
                <a:cs typeface="Helvetica"/>
              </a:rPr>
              <a:t> stress!</a:t>
            </a:r>
            <a:endParaRPr lang="de-DE" sz="3000" dirty="0">
              <a:solidFill>
                <a:schemeClr val="bg1"/>
              </a:solidFill>
              <a:latin typeface="Helvetica"/>
              <a:cs typeface="Helvetica"/>
            </a:endParaRPr>
          </a:p>
        </p:txBody>
      </p:sp>
      <p:sp>
        <p:nvSpPr>
          <p:cNvPr id="3" name="Rechteck 2"/>
          <p:cNvSpPr/>
          <p:nvPr/>
        </p:nvSpPr>
        <p:spPr>
          <a:xfrm>
            <a:off x="6962205" y="6562629"/>
            <a:ext cx="1858267"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www.warrenphotographic.co.uk</a:t>
            </a:r>
            <a:r>
              <a:rPr lang="de-DE" sz="800" dirty="0">
                <a:solidFill>
                  <a:srgbClr val="D9D9D9"/>
                </a:solidFill>
                <a:latin typeface="Calibri"/>
                <a:cs typeface="Calibri"/>
              </a:rPr>
              <a:t>/</a:t>
            </a:r>
            <a:r>
              <a:rPr lang="de-DE" sz="800" dirty="0" err="1">
                <a:solidFill>
                  <a:srgbClr val="D9D9D9"/>
                </a:solidFill>
                <a:latin typeface="Calibri"/>
                <a:cs typeface="Calibri"/>
              </a:rPr>
              <a:t>photography</a:t>
            </a:r>
            <a:r>
              <a:rPr lang="de-DE" sz="800" dirty="0">
                <a:solidFill>
                  <a:srgbClr val="D9D9D9"/>
                </a:solidFill>
                <a:latin typeface="Calibri"/>
                <a:cs typeface="Calibri"/>
              </a:rPr>
              <a:t>/</a:t>
            </a:r>
            <a:r>
              <a:rPr lang="de-DE" sz="800" dirty="0" err="1">
                <a:solidFill>
                  <a:srgbClr val="D9D9D9"/>
                </a:solidFill>
                <a:latin typeface="Calibri"/>
                <a:cs typeface="Calibri"/>
              </a:rPr>
              <a:t>cats</a:t>
            </a:r>
            <a:r>
              <a:rPr lang="de-DE" sz="800" dirty="0">
                <a:solidFill>
                  <a:srgbClr val="D9D9D9"/>
                </a:solidFill>
                <a:latin typeface="Calibri"/>
                <a:cs typeface="Calibri"/>
              </a:rPr>
              <a:t>/10930.jpg</a:t>
            </a:r>
          </a:p>
        </p:txBody>
      </p:sp>
      <p:sp>
        <p:nvSpPr>
          <p:cNvPr id="6" name="Rechteck 5"/>
          <p:cNvSpPr/>
          <p:nvPr/>
        </p:nvSpPr>
        <p:spPr bwMode="auto">
          <a:xfrm>
            <a:off x="1259632" y="5949280"/>
            <a:ext cx="3168352"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1" name="Rechteck 10"/>
          <p:cNvSpPr/>
          <p:nvPr/>
        </p:nvSpPr>
        <p:spPr bwMode="auto">
          <a:xfrm>
            <a:off x="2339752" y="5805264"/>
            <a:ext cx="3528392"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2" name="Rechteck 11"/>
          <p:cNvSpPr/>
          <p:nvPr/>
        </p:nvSpPr>
        <p:spPr bwMode="auto">
          <a:xfrm>
            <a:off x="1043608" y="5805264"/>
            <a:ext cx="504056"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extLst>
      <p:ext uri="{BB962C8B-B14F-4D97-AF65-F5344CB8AC3E}">
        <p14:creationId xmlns:p14="http://schemas.microsoft.com/office/powerpoint/2010/main" val="291100378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25</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6660232" y="6562629"/>
            <a:ext cx="2376264" cy="322755"/>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latinolinkviews.com</a:t>
            </a:r>
            <a:r>
              <a:rPr lang="de-DE" sz="800" dirty="0">
                <a:solidFill>
                  <a:srgbClr val="D9D9D9"/>
                </a:solidFill>
                <a:latin typeface="Calibri"/>
                <a:cs typeface="Calibri"/>
              </a:rPr>
              <a:t>/</a:t>
            </a:r>
            <a:r>
              <a:rPr lang="de-DE" sz="800" dirty="0" err="1">
                <a:solidFill>
                  <a:srgbClr val="D9D9D9"/>
                </a:solidFill>
                <a:latin typeface="Calibri"/>
                <a:cs typeface="Calibri"/>
              </a:rPr>
              <a:t>wp</a:t>
            </a:r>
            <a:r>
              <a:rPr lang="de-DE" sz="800" dirty="0">
                <a:solidFill>
                  <a:srgbClr val="D9D9D9"/>
                </a:solidFill>
                <a:latin typeface="Calibri"/>
                <a:cs typeface="Calibri"/>
              </a:rPr>
              <a:t>-content/</a:t>
            </a:r>
            <a:r>
              <a:rPr lang="de-DE" sz="800" dirty="0" err="1">
                <a:solidFill>
                  <a:srgbClr val="D9D9D9"/>
                </a:solidFill>
                <a:latin typeface="Calibri"/>
                <a:cs typeface="Calibri"/>
              </a:rPr>
              <a:t>uploads</a:t>
            </a:r>
            <a:r>
              <a:rPr lang="de-DE" sz="800" dirty="0">
                <a:solidFill>
                  <a:srgbClr val="D9D9D9"/>
                </a:solidFill>
                <a:latin typeface="Calibri"/>
                <a:cs typeface="Calibri"/>
              </a:rPr>
              <a:t>/2011/03/</a:t>
            </a:r>
            <a:r>
              <a:rPr lang="de-DE" sz="800" dirty="0" err="1">
                <a:solidFill>
                  <a:srgbClr val="D9D9D9"/>
                </a:solidFill>
                <a:latin typeface="Calibri"/>
                <a:cs typeface="Calibri"/>
              </a:rPr>
              <a:t>Handcuffs.jpg</a:t>
            </a:r>
            <a:endParaRPr lang="de-DE" sz="800" dirty="0">
              <a:solidFill>
                <a:srgbClr val="D9D9D9"/>
              </a:solidFill>
              <a:latin typeface="Calibri"/>
              <a:cs typeface="Calibri"/>
            </a:endParaRPr>
          </a:p>
        </p:txBody>
      </p:sp>
      <p:pic>
        <p:nvPicPr>
          <p:cNvPr id="2" name="Bild 1" descr="Handcuff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3212976"/>
            <a:ext cx="4739640" cy="2593848"/>
          </a:xfrm>
          <a:prstGeom prst="rect">
            <a:avLst/>
          </a:prstGeom>
        </p:spPr>
      </p:pic>
    </p:spTree>
    <p:extLst>
      <p:ext uri="{BB962C8B-B14F-4D97-AF65-F5344CB8AC3E}">
        <p14:creationId xmlns:p14="http://schemas.microsoft.com/office/powerpoint/2010/main" val="33261666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26</a:t>
            </a:fld>
            <a:r>
              <a:rPr lang="de-DE" smtClean="0"/>
              <a:t>  </a:t>
            </a:r>
            <a:endParaRPr lang="de-DE" dirty="0"/>
          </a:p>
        </p:txBody>
      </p:sp>
      <p:sp>
        <p:nvSpPr>
          <p:cNvPr id="7" name="Textfeld 6"/>
          <p:cNvSpPr txBox="1"/>
          <p:nvPr/>
        </p:nvSpPr>
        <p:spPr>
          <a:xfrm>
            <a:off x="0" y="620688"/>
            <a:ext cx="6588224" cy="652844"/>
          </a:xfrm>
          <a:prstGeom prst="rect">
            <a:avLst/>
          </a:prstGeom>
          <a:solidFill>
            <a:schemeClr val="tx1">
              <a:alpha val="80000"/>
            </a:schemeClr>
          </a:solidFill>
        </p:spPr>
        <p:txBody>
          <a:bodyPr wrap="square" lIns="360000" tIns="108000" rIns="180000" bIns="108000" rtlCol="0">
            <a:spAutoFit/>
          </a:bodyPr>
          <a:lstStyle/>
          <a:p>
            <a:r>
              <a:rPr lang="de-DE" sz="3000" dirty="0" err="1">
                <a:solidFill>
                  <a:schemeClr val="bg1"/>
                </a:solidFill>
                <a:latin typeface="Helvetica"/>
                <a:cs typeface="Helvetica"/>
              </a:rPr>
              <a:t>W</a:t>
            </a:r>
            <a:r>
              <a:rPr lang="de-DE" sz="3000" dirty="0" err="1" smtClean="0">
                <a:solidFill>
                  <a:schemeClr val="bg1"/>
                </a:solidFill>
                <a:latin typeface="Helvetica"/>
                <a:cs typeface="Helvetica"/>
              </a:rPr>
              <a:t>hy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I </a:t>
            </a:r>
            <a:r>
              <a:rPr lang="de-DE" sz="3000" dirty="0" err="1" smtClean="0">
                <a:solidFill>
                  <a:schemeClr val="bg1"/>
                </a:solidFill>
                <a:latin typeface="Helvetica"/>
                <a:cs typeface="Helvetica"/>
              </a:rPr>
              <a:t>care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about</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8" name="Rechteck 7"/>
          <p:cNvSpPr/>
          <p:nvPr/>
        </p:nvSpPr>
        <p:spPr>
          <a:xfrm>
            <a:off x="7740352" y="6677122"/>
            <a:ext cx="2376264" cy="208262"/>
          </a:xfrm>
          <a:prstGeom prst="rect">
            <a:avLst/>
          </a:prstGeom>
        </p:spPr>
        <p:txBody>
          <a:bodyPr wrap="square">
            <a:spAutoFit/>
          </a:bodyPr>
          <a:lstStyle/>
          <a:p>
            <a:r>
              <a:rPr lang="de-DE" sz="800" dirty="0">
                <a:solidFill>
                  <a:srgbClr val="D9D9D9"/>
                </a:solidFill>
                <a:latin typeface="Calibri"/>
                <a:cs typeface="Calibri"/>
              </a:rPr>
              <a:t>http://</a:t>
            </a:r>
            <a:r>
              <a:rPr lang="de-DE" sz="800" dirty="0" err="1">
                <a:solidFill>
                  <a:srgbClr val="D9D9D9"/>
                </a:solidFill>
                <a:latin typeface="Calibri"/>
                <a:cs typeface="Calibri"/>
              </a:rPr>
              <a:t>goo.gl</a:t>
            </a:r>
            <a:r>
              <a:rPr lang="de-DE" sz="800" dirty="0">
                <a:solidFill>
                  <a:srgbClr val="D9D9D9"/>
                </a:solidFill>
                <a:latin typeface="Calibri"/>
                <a:cs typeface="Calibri"/>
              </a:rPr>
              <a:t>/HR3CIx</a:t>
            </a:r>
          </a:p>
        </p:txBody>
      </p:sp>
      <p:sp>
        <p:nvSpPr>
          <p:cNvPr id="9" name="Textfeld 8"/>
          <p:cNvSpPr txBox="1"/>
          <p:nvPr/>
        </p:nvSpPr>
        <p:spPr>
          <a:xfrm>
            <a:off x="4499992" y="1700808"/>
            <a:ext cx="4646332" cy="65284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It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is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mandated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by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law</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pic>
        <p:nvPicPr>
          <p:cNvPr id="3" name="Bild 2" descr="iStock_000014664657X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2274">
            <a:off x="4404676" y="3042192"/>
            <a:ext cx="4302553" cy="2856895"/>
          </a:xfrm>
          <a:prstGeom prst="rect">
            <a:avLst/>
          </a:prstGeom>
        </p:spPr>
      </p:pic>
    </p:spTree>
    <p:extLst>
      <p:ext uri="{BB962C8B-B14F-4D97-AF65-F5344CB8AC3E}">
        <p14:creationId xmlns:p14="http://schemas.microsoft.com/office/powerpoint/2010/main" val="26753268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 16" descr="iStock_000014664657X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2274">
            <a:off x="5226634" y="4632310"/>
            <a:ext cx="2800579" cy="1859584"/>
          </a:xfrm>
          <a:prstGeom prst="rect">
            <a:avLst/>
          </a:prstGeom>
        </p:spPr>
      </p:pic>
      <p:pic>
        <p:nvPicPr>
          <p:cNvPr id="11" name="Bild 10" descr="3340015_Copenhagen_Dinner_Knif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891182" flipV="1">
            <a:off x="6347902" y="978003"/>
            <a:ext cx="2475295" cy="2475295"/>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27</a:t>
            </a:fld>
            <a:r>
              <a:rPr lang="de-DE" smtClean="0"/>
              <a:t>  </a:t>
            </a:r>
            <a:endParaRPr lang="de-DE" dirty="0"/>
          </a:p>
        </p:txBody>
      </p:sp>
      <p:sp>
        <p:nvSpPr>
          <p:cNvPr id="7" name="Textfeld 6"/>
          <p:cNvSpPr txBox="1"/>
          <p:nvPr/>
        </p:nvSpPr>
        <p:spPr>
          <a:xfrm>
            <a:off x="0" y="620688"/>
            <a:ext cx="759633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Usability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has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many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advantages</a:t>
            </a:r>
            <a:endParaRPr lang="de-DE" sz="3000" dirty="0" smtClean="0">
              <a:solidFill>
                <a:schemeClr val="bg1"/>
              </a:solidFill>
              <a:latin typeface="Helvetica"/>
              <a:cs typeface="Helvetica"/>
            </a:endParaRPr>
          </a:p>
        </p:txBody>
      </p:sp>
      <p:pic>
        <p:nvPicPr>
          <p:cNvPr id="6" name="Bild 5" descr="Stopwatch_0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7259">
            <a:off x="196494" y="1321182"/>
            <a:ext cx="1805453" cy="2255610"/>
          </a:xfrm>
          <a:prstGeom prst="rect">
            <a:avLst/>
          </a:prstGeom>
        </p:spPr>
      </p:pic>
      <p:sp>
        <p:nvSpPr>
          <p:cNvPr id="8" name="Textfeld 7"/>
          <p:cNvSpPr txBox="1"/>
          <p:nvPr/>
        </p:nvSpPr>
        <p:spPr>
          <a:xfrm>
            <a:off x="251520" y="2636912"/>
            <a:ext cx="2448272" cy="565897"/>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err="1" smtClean="0">
                <a:solidFill>
                  <a:schemeClr val="bg1"/>
                </a:solidFill>
                <a:latin typeface="Helvetica"/>
                <a:cs typeface="Helvetica"/>
              </a:rPr>
              <a:t>It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saves</a:t>
            </a:r>
            <a:r>
              <a:rPr lang="de-DE" sz="2400" dirty="0" smtClean="0">
                <a:solidFill>
                  <a:schemeClr val="bg1"/>
                </a:solidFill>
                <a:latin typeface="Helvetica"/>
                <a:cs typeface="Helvetica"/>
              </a:rPr>
              <a:t> time!</a:t>
            </a:r>
            <a:endParaRPr lang="de-DE" sz="2400" dirty="0">
              <a:solidFill>
                <a:schemeClr val="bg1"/>
              </a:solidFill>
              <a:latin typeface="Helvetica"/>
              <a:cs typeface="Helvetica"/>
            </a:endParaRPr>
          </a:p>
        </p:txBody>
      </p:sp>
      <p:sp>
        <p:nvSpPr>
          <p:cNvPr id="9" name="Textfeld 8"/>
          <p:cNvSpPr txBox="1"/>
          <p:nvPr/>
        </p:nvSpPr>
        <p:spPr>
          <a:xfrm>
            <a:off x="4932040" y="2243233"/>
            <a:ext cx="3960440" cy="909376"/>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err="1" smtClean="0">
                <a:solidFill>
                  <a:schemeClr val="bg1"/>
                </a:solidFill>
                <a:latin typeface="Helvetica"/>
                <a:cs typeface="Helvetica"/>
              </a:rPr>
              <a:t>It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ensures</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the</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right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features</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are</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provided</a:t>
            </a:r>
            <a:r>
              <a:rPr lang="de-DE" sz="2400" dirty="0" smtClean="0">
                <a:solidFill>
                  <a:schemeClr val="bg1"/>
                </a:solidFill>
                <a:latin typeface="Helvetica"/>
                <a:cs typeface="Helvetica"/>
              </a:rPr>
              <a:t>!</a:t>
            </a:r>
            <a:endParaRPr lang="de-DE" sz="2400" dirty="0">
              <a:solidFill>
                <a:schemeClr val="bg1"/>
              </a:solidFill>
              <a:latin typeface="Helvetica"/>
              <a:cs typeface="Helvetica"/>
            </a:endParaRPr>
          </a:p>
        </p:txBody>
      </p:sp>
      <p:pic>
        <p:nvPicPr>
          <p:cNvPr id="12" name="Bild 11" descr="Good-Sense-Good-Cents-Awards-Invitation-2012.bm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5" y="4581128"/>
            <a:ext cx="2391389" cy="1892943"/>
          </a:xfrm>
          <a:prstGeom prst="rect">
            <a:avLst/>
          </a:prstGeom>
        </p:spPr>
      </p:pic>
      <p:sp>
        <p:nvSpPr>
          <p:cNvPr id="13" name="Textfeld 12"/>
          <p:cNvSpPr txBox="1"/>
          <p:nvPr/>
        </p:nvSpPr>
        <p:spPr>
          <a:xfrm>
            <a:off x="323528" y="5877272"/>
            <a:ext cx="2808312" cy="565897"/>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err="1" smtClean="0">
                <a:solidFill>
                  <a:schemeClr val="bg1"/>
                </a:solidFill>
                <a:latin typeface="Helvetica"/>
                <a:cs typeface="Helvetica"/>
              </a:rPr>
              <a:t>It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saves</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money</a:t>
            </a:r>
            <a:r>
              <a:rPr lang="de-DE" sz="2400" dirty="0" smtClean="0">
                <a:solidFill>
                  <a:schemeClr val="bg1"/>
                </a:solidFill>
                <a:latin typeface="Helvetica"/>
                <a:cs typeface="Helvetica"/>
              </a:rPr>
              <a:t>!</a:t>
            </a:r>
            <a:endParaRPr lang="de-DE" sz="2400" dirty="0">
              <a:solidFill>
                <a:schemeClr val="bg1"/>
              </a:solidFill>
              <a:latin typeface="Helvetica"/>
              <a:cs typeface="Helvetica"/>
            </a:endParaRPr>
          </a:p>
        </p:txBody>
      </p:sp>
      <p:pic>
        <p:nvPicPr>
          <p:cNvPr id="14" name="Bild 13" descr="1093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1760" y="3199920"/>
            <a:ext cx="3312368" cy="1806345"/>
          </a:xfrm>
          <a:prstGeom prst="rect">
            <a:avLst/>
          </a:prstGeom>
        </p:spPr>
      </p:pic>
      <p:sp>
        <p:nvSpPr>
          <p:cNvPr id="16" name="Textfeld 15"/>
          <p:cNvSpPr txBox="1"/>
          <p:nvPr/>
        </p:nvSpPr>
        <p:spPr>
          <a:xfrm>
            <a:off x="5220072" y="5877272"/>
            <a:ext cx="3600400" cy="565897"/>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err="1" smtClean="0">
                <a:solidFill>
                  <a:schemeClr val="bg1"/>
                </a:solidFill>
                <a:latin typeface="Helvetica"/>
                <a:cs typeface="Helvetica"/>
              </a:rPr>
              <a:t>It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is</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mandated</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by</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law</a:t>
            </a:r>
            <a:r>
              <a:rPr lang="de-DE" sz="2400" dirty="0" smtClean="0">
                <a:solidFill>
                  <a:schemeClr val="bg1"/>
                </a:solidFill>
                <a:latin typeface="Helvetica"/>
                <a:cs typeface="Helvetica"/>
              </a:rPr>
              <a:t>!</a:t>
            </a:r>
            <a:endParaRPr lang="de-DE" sz="2400" dirty="0">
              <a:solidFill>
                <a:schemeClr val="bg1"/>
              </a:solidFill>
              <a:latin typeface="Helvetica"/>
              <a:cs typeface="Helvetica"/>
            </a:endParaRPr>
          </a:p>
        </p:txBody>
      </p:sp>
      <p:sp>
        <p:nvSpPr>
          <p:cNvPr id="18" name="Rechteck 17"/>
          <p:cNvSpPr/>
          <p:nvPr/>
        </p:nvSpPr>
        <p:spPr bwMode="auto">
          <a:xfrm>
            <a:off x="2411760" y="4797152"/>
            <a:ext cx="1512168"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5" name="Textfeld 14"/>
          <p:cNvSpPr txBox="1"/>
          <p:nvPr/>
        </p:nvSpPr>
        <p:spPr>
          <a:xfrm>
            <a:off x="2555776" y="4941168"/>
            <a:ext cx="3024336" cy="565897"/>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err="1" smtClean="0">
                <a:solidFill>
                  <a:schemeClr val="bg1"/>
                </a:solidFill>
                <a:latin typeface="Helvetica"/>
                <a:cs typeface="Helvetica"/>
              </a:rPr>
              <a:t>It</a:t>
            </a:r>
            <a:r>
              <a:rPr lang="de-DE" sz="2400" dirty="0" smtClean="0">
                <a:solidFill>
                  <a:schemeClr val="bg1"/>
                </a:solidFill>
                <a:latin typeface="Helvetica"/>
                <a:cs typeface="Helvetica"/>
              </a:rPr>
              <a:t> </a:t>
            </a:r>
            <a:r>
              <a:rPr lang="de-DE" sz="2400" dirty="0" err="1" smtClean="0">
                <a:solidFill>
                  <a:schemeClr val="bg1"/>
                </a:solidFill>
                <a:latin typeface="Helvetica"/>
                <a:cs typeface="Helvetica"/>
              </a:rPr>
              <a:t>reduces</a:t>
            </a:r>
            <a:r>
              <a:rPr lang="de-DE" sz="2400" dirty="0" smtClean="0">
                <a:solidFill>
                  <a:schemeClr val="bg1"/>
                </a:solidFill>
                <a:latin typeface="Helvetica"/>
                <a:cs typeface="Helvetica"/>
              </a:rPr>
              <a:t> stress!</a:t>
            </a:r>
            <a:endParaRPr lang="de-DE" sz="2400" dirty="0">
              <a:solidFill>
                <a:schemeClr val="bg1"/>
              </a:solidFill>
              <a:latin typeface="Helvetica"/>
              <a:cs typeface="Helvetica"/>
            </a:endParaRPr>
          </a:p>
        </p:txBody>
      </p:sp>
    </p:spTree>
    <p:extLst>
      <p:ext uri="{BB962C8B-B14F-4D97-AF65-F5344CB8AC3E}">
        <p14:creationId xmlns:p14="http://schemas.microsoft.com/office/powerpoint/2010/main" val="223119495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6" grpId="0" animBg="1"/>
      <p:bldP spid="18"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28</a:t>
            </a:fld>
            <a:r>
              <a:rPr lang="de-DE" smtClean="0"/>
              <a:t>  </a:t>
            </a:r>
            <a:endParaRPr lang="de-DE" dirty="0"/>
          </a:p>
        </p:txBody>
      </p:sp>
      <p:sp>
        <p:nvSpPr>
          <p:cNvPr id="7" name="Textfeld 6"/>
          <p:cNvSpPr txBox="1"/>
          <p:nvPr/>
        </p:nvSpPr>
        <p:spPr>
          <a:xfrm>
            <a:off x="0" y="1984068"/>
            <a:ext cx="7596336"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Ok,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sounds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like</a:t>
            </a:r>
            <a:r>
              <a:rPr lang="de-DE" sz="3000" dirty="0" smtClean="0">
                <a:solidFill>
                  <a:schemeClr val="bg1"/>
                </a:solidFill>
                <a:latin typeface="Helvetica"/>
                <a:cs typeface="Helvetica"/>
              </a:rPr>
              <a:t> a plan.</a:t>
            </a:r>
          </a:p>
        </p:txBody>
      </p:sp>
      <p:sp>
        <p:nvSpPr>
          <p:cNvPr id="4" name="Textfeld 3"/>
          <p:cNvSpPr txBox="1"/>
          <p:nvPr/>
        </p:nvSpPr>
        <p:spPr>
          <a:xfrm>
            <a:off x="6444208" y="3064188"/>
            <a:ext cx="2702116" cy="65284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And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now</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Tree>
    <p:extLst>
      <p:ext uri="{BB962C8B-B14F-4D97-AF65-F5344CB8AC3E}">
        <p14:creationId xmlns:p14="http://schemas.microsoft.com/office/powerpoint/2010/main" val="1767213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29</a:t>
            </a:fld>
            <a:r>
              <a:rPr lang="de-DE" smtClean="0"/>
              <a:t>  </a:t>
            </a:r>
            <a:endParaRPr lang="de-DE" dirty="0"/>
          </a:p>
        </p:txBody>
      </p:sp>
      <p:sp>
        <p:nvSpPr>
          <p:cNvPr id="7" name="Textfeld 6"/>
          <p:cNvSpPr txBox="1"/>
          <p:nvPr/>
        </p:nvSpPr>
        <p:spPr>
          <a:xfrm>
            <a:off x="0" y="620688"/>
            <a:ext cx="7596336"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So, </a:t>
            </a:r>
            <a:r>
              <a:rPr lang="de-DE" sz="3000" dirty="0" err="1" smtClean="0">
                <a:solidFill>
                  <a:schemeClr val="bg1"/>
                </a:solidFill>
                <a:latin typeface="Helvetica"/>
                <a:cs typeface="Helvetica"/>
              </a:rPr>
              <a:t>let‘s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look</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at</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pic>
        <p:nvPicPr>
          <p:cNvPr id="2" name="Bild 1" descr="Eclipse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212976"/>
            <a:ext cx="5969000" cy="1397000"/>
          </a:xfrm>
          <a:prstGeom prst="rect">
            <a:avLst/>
          </a:prstGeom>
        </p:spPr>
      </p:pic>
    </p:spTree>
    <p:extLst>
      <p:ext uri="{BB962C8B-B14F-4D97-AF65-F5344CB8AC3E}">
        <p14:creationId xmlns:p14="http://schemas.microsoft.com/office/powerpoint/2010/main" val="24641431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a:t>
            </a:fld>
            <a:r>
              <a:rPr lang="de-DE" smtClean="0"/>
              <a:t>  </a:t>
            </a:r>
            <a:endParaRPr lang="de-DE" dirty="0"/>
          </a:p>
        </p:txBody>
      </p:sp>
      <p:sp>
        <p:nvSpPr>
          <p:cNvPr id="7" name="Textfeld 6"/>
          <p:cNvSpPr txBox="1"/>
          <p:nvPr/>
        </p:nvSpPr>
        <p:spPr>
          <a:xfrm>
            <a:off x="0" y="620688"/>
            <a:ext cx="7596336" cy="647458"/>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What is Usability?</a:t>
            </a:r>
            <a:endParaRPr lang="en-GB" sz="3000" dirty="0">
              <a:solidFill>
                <a:schemeClr val="bg1"/>
              </a:solidFill>
              <a:latin typeface="Helvetica"/>
              <a:cs typeface="Helvetica"/>
            </a:endParaRPr>
          </a:p>
        </p:txBody>
      </p:sp>
      <p:sp>
        <p:nvSpPr>
          <p:cNvPr id="6" name="Inhaltsplatzhalter 1"/>
          <p:cNvSpPr>
            <a:spLocks noGrp="1"/>
          </p:cNvSpPr>
          <p:nvPr>
            <p:ph idx="1"/>
          </p:nvPr>
        </p:nvSpPr>
        <p:spPr>
          <a:xfrm>
            <a:off x="239334" y="1916832"/>
            <a:ext cx="8437122" cy="4380781"/>
          </a:xfrm>
        </p:spPr>
        <p:txBody>
          <a:bodyPr/>
          <a:lstStyle/>
          <a:p>
            <a:pPr marL="0" indent="0">
              <a:buClr>
                <a:srgbClr val="9CD360"/>
              </a:buClr>
            </a:pPr>
            <a:r>
              <a:rPr lang="en-GB" sz="2700" noProof="0" dirty="0" smtClean="0">
                <a:solidFill>
                  <a:schemeClr val="tx1">
                    <a:lumMod val="65000"/>
                    <a:lumOff val="35000"/>
                  </a:schemeClr>
                </a:solidFill>
                <a:latin typeface="Calibri"/>
                <a:cs typeface="Calibri"/>
              </a:rPr>
              <a:t>Usability is the extent to which a product can be used by specified users to achieve specified goals with effectiveness, efficiency and satisfaction in a specified context of use. </a:t>
            </a:r>
          </a:p>
          <a:p>
            <a:pPr marL="0" indent="0">
              <a:buClr>
                <a:srgbClr val="9CD360"/>
              </a:buClr>
            </a:pPr>
            <a:r>
              <a:rPr lang="en-GB" noProof="0" dirty="0" smtClean="0">
                <a:solidFill>
                  <a:schemeClr val="tx1">
                    <a:lumMod val="65000"/>
                    <a:lumOff val="35000"/>
                  </a:schemeClr>
                </a:solidFill>
                <a:latin typeface="Calibri"/>
                <a:cs typeface="Calibri"/>
              </a:rPr>
              <a:t>(ISO 9241-11)</a:t>
            </a:r>
          </a:p>
          <a:p>
            <a:endParaRPr lang="en-GB" sz="1800" noProof="0" dirty="0" smtClean="0">
              <a:solidFill>
                <a:schemeClr val="tx1">
                  <a:lumMod val="65000"/>
                  <a:lumOff val="35000"/>
                </a:schemeClr>
              </a:solidFill>
            </a:endParaRPr>
          </a:p>
          <a:p>
            <a:pPr>
              <a:buClr>
                <a:srgbClr val="9CD360"/>
              </a:buClr>
              <a:buFont typeface="Wingdings" pitchFamily="2" charset="2"/>
              <a:buChar char="§"/>
            </a:pPr>
            <a:endParaRPr lang="en-GB" sz="1800" noProof="0" dirty="0" smtClean="0">
              <a:solidFill>
                <a:schemeClr val="tx1">
                  <a:lumMod val="65000"/>
                  <a:lumOff val="35000"/>
                </a:schemeClr>
              </a:solidFill>
            </a:endParaRPr>
          </a:p>
          <a:p>
            <a:pPr>
              <a:buClr>
                <a:srgbClr val="9CD360"/>
              </a:buClr>
              <a:buFont typeface="Wingdings" pitchFamily="2" charset="2"/>
              <a:buChar char="§"/>
            </a:pPr>
            <a:endParaRPr lang="en-GB" sz="1800" noProof="0" dirty="0">
              <a:solidFill>
                <a:schemeClr val="tx1">
                  <a:lumMod val="65000"/>
                  <a:lumOff val="35000"/>
                </a:schemeClr>
              </a:solidFill>
            </a:endParaRPr>
          </a:p>
        </p:txBody>
      </p:sp>
    </p:spTree>
    <p:extLst>
      <p:ext uri="{BB962C8B-B14F-4D97-AF65-F5344CB8AC3E}">
        <p14:creationId xmlns:p14="http://schemas.microsoft.com/office/powerpoint/2010/main" val="28868264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30</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We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use</a:t>
            </a:r>
            <a:r>
              <a:rPr lang="de-DE" sz="3000" dirty="0" smtClean="0">
                <a:solidFill>
                  <a:schemeClr val="bg1"/>
                </a:solidFill>
                <a:latin typeface="Helvetica"/>
                <a:cs typeface="Helvetica"/>
              </a:rPr>
              <a:t> YAKINDU </a:t>
            </a:r>
            <a:r>
              <a:rPr lang="de-DE" sz="3000" dirty="0" err="1" smtClean="0">
                <a:solidFill>
                  <a:schemeClr val="bg1"/>
                </a:solidFill>
                <a:latin typeface="Helvetica"/>
                <a:cs typeface="Helvetica"/>
              </a:rPr>
              <a:t>Traceability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for</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examples</a:t>
            </a:r>
            <a:endParaRPr lang="de-DE" sz="3000" dirty="0">
              <a:solidFill>
                <a:schemeClr val="bg1"/>
              </a:solidFill>
              <a:latin typeface="Helvetica"/>
              <a:cs typeface="Helvetica"/>
            </a:endParaRPr>
          </a:p>
        </p:txBody>
      </p:sp>
      <p:sp>
        <p:nvSpPr>
          <p:cNvPr id="6" name="Inhaltsplatzhalter 1"/>
          <p:cNvSpPr>
            <a:spLocks noGrp="1"/>
          </p:cNvSpPr>
          <p:nvPr>
            <p:ph idx="1"/>
          </p:nvPr>
        </p:nvSpPr>
        <p:spPr>
          <a:xfrm>
            <a:off x="251520" y="1916832"/>
            <a:ext cx="8424936" cy="4380781"/>
          </a:xfrm>
        </p:spPr>
        <p:txBody>
          <a:bodyPr/>
          <a:lstStyle/>
          <a:p>
            <a:pPr marL="0" indent="0">
              <a:buClr>
                <a:srgbClr val="9CD360"/>
              </a:buClr>
            </a:pPr>
            <a:r>
              <a:rPr lang="en-GB" sz="2700" noProof="0" dirty="0" smtClean="0">
                <a:solidFill>
                  <a:schemeClr val="tx1">
                    <a:lumMod val="65000"/>
                    <a:lumOff val="35000"/>
                  </a:schemeClr>
                </a:solidFill>
                <a:latin typeface="Calibri"/>
                <a:cs typeface="Calibri"/>
              </a:rPr>
              <a:t>YAKINDU Traceability </a:t>
            </a:r>
          </a:p>
          <a:p>
            <a:pPr marL="457200" indent="-457200">
              <a:buClr>
                <a:srgbClr val="9CD360"/>
              </a:buClr>
              <a:buFont typeface="Arial"/>
              <a:buChar char="•"/>
            </a:pPr>
            <a:r>
              <a:rPr lang="en-GB" sz="2700" noProof="0" dirty="0" smtClean="0">
                <a:solidFill>
                  <a:schemeClr val="tx1">
                    <a:lumMod val="65000"/>
                    <a:lumOff val="35000"/>
                  </a:schemeClr>
                </a:solidFill>
                <a:latin typeface="Calibri"/>
                <a:cs typeface="Calibri"/>
              </a:rPr>
              <a:t>is an eclipse-based tool</a:t>
            </a:r>
          </a:p>
          <a:p>
            <a:pPr marL="457200" indent="-457200">
              <a:buClr>
                <a:srgbClr val="9CD360"/>
              </a:buClr>
              <a:buFont typeface="Arial"/>
              <a:buChar char="•"/>
            </a:pPr>
            <a:r>
              <a:rPr lang="en-GB" sz="2700" noProof="0" dirty="0" smtClean="0">
                <a:solidFill>
                  <a:schemeClr val="tx1">
                    <a:lumMod val="65000"/>
                    <a:lumOff val="35000"/>
                  </a:schemeClr>
                </a:solidFill>
                <a:latin typeface="Calibri"/>
                <a:cs typeface="Calibri"/>
              </a:rPr>
              <a:t>supports users in achieving traceability</a:t>
            </a:r>
          </a:p>
          <a:p>
            <a:pPr marL="457200" indent="-457200">
              <a:buClr>
                <a:srgbClr val="9CD360"/>
              </a:buClr>
              <a:buFont typeface="Arial"/>
              <a:buChar char="•"/>
            </a:pPr>
            <a:r>
              <a:rPr lang="en-GB" sz="2700" noProof="0" dirty="0" smtClean="0">
                <a:solidFill>
                  <a:schemeClr val="tx1">
                    <a:lumMod val="65000"/>
                    <a:lumOff val="35000"/>
                  </a:schemeClr>
                </a:solidFill>
                <a:latin typeface="Calibri"/>
                <a:cs typeface="Calibri"/>
              </a:rPr>
              <a:t>is used by people who do not usually use eclipse</a:t>
            </a:r>
          </a:p>
          <a:p>
            <a:pPr marL="0" indent="0">
              <a:buClr>
                <a:srgbClr val="9CD360"/>
              </a:buClr>
            </a:pPr>
            <a:endParaRPr lang="en-GB" sz="2700" noProof="0" dirty="0">
              <a:solidFill>
                <a:schemeClr val="tx1">
                  <a:lumMod val="65000"/>
                  <a:lumOff val="35000"/>
                </a:schemeClr>
              </a:solidFill>
              <a:latin typeface="Calibri"/>
              <a:cs typeface="Calibri"/>
            </a:endParaRPr>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a:p>
        </p:txBody>
      </p:sp>
      <p:pic>
        <p:nvPicPr>
          <p:cNvPr id="2" name="Bild 1" descr="Traceability-Marke-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1700808"/>
            <a:ext cx="1296144" cy="1296144"/>
          </a:xfrm>
          <a:prstGeom prst="rect">
            <a:avLst/>
          </a:prstGeom>
        </p:spPr>
      </p:pic>
    </p:spTree>
    <p:extLst>
      <p:ext uri="{BB962C8B-B14F-4D97-AF65-F5344CB8AC3E}">
        <p14:creationId xmlns:p14="http://schemas.microsoft.com/office/powerpoint/2010/main" val="15663204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31</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Eclipse</a:t>
            </a:r>
            <a:r>
              <a:rPr lang="de-DE" sz="3000" dirty="0" smtClean="0">
                <a:solidFill>
                  <a:schemeClr val="bg1"/>
                </a:solidFill>
                <a:latin typeface="Helvetica"/>
                <a:cs typeface="Helvetica"/>
              </a:rPr>
              <a:t> </a:t>
            </a:r>
            <a:r>
              <a:rPr lang="de-DE" sz="3000" dirty="0" err="1">
                <a:solidFill>
                  <a:schemeClr val="bg1"/>
                </a:solidFill>
                <a:latin typeface="Helvetica"/>
                <a:cs typeface="Helvetica"/>
              </a:rPr>
              <a:t>u</a:t>
            </a:r>
            <a:r>
              <a:rPr lang="de-DE" sz="3000" dirty="0" err="1" smtClean="0">
                <a:solidFill>
                  <a:schemeClr val="bg1"/>
                </a:solidFill>
                <a:latin typeface="Helvetica"/>
                <a:cs typeface="Helvetica"/>
              </a:rPr>
              <a:t>sability</a:t>
            </a:r>
            <a:endParaRPr lang="de-DE" sz="3000" dirty="0">
              <a:solidFill>
                <a:schemeClr val="bg1"/>
              </a:solidFill>
              <a:latin typeface="Helvetica"/>
              <a:cs typeface="Helvetica"/>
            </a:endParaRPr>
          </a:p>
        </p:txBody>
      </p:sp>
      <p:sp>
        <p:nvSpPr>
          <p:cNvPr id="6" name="Inhaltsplatzhalter 1"/>
          <p:cNvSpPr>
            <a:spLocks noGrp="1"/>
          </p:cNvSpPr>
          <p:nvPr>
            <p:ph idx="1"/>
          </p:nvPr>
        </p:nvSpPr>
        <p:spPr>
          <a:xfrm>
            <a:off x="251520" y="1916832"/>
            <a:ext cx="8640960" cy="4380781"/>
          </a:xfrm>
        </p:spPr>
        <p:txBody>
          <a:bodyPr/>
          <a:lstStyle/>
          <a:p>
            <a:pPr marL="0" indent="0">
              <a:buClr>
                <a:srgbClr val="9CD360"/>
              </a:buClr>
            </a:pPr>
            <a:r>
              <a:rPr lang="en-GB" sz="2700" noProof="0" dirty="0" smtClean="0">
                <a:solidFill>
                  <a:schemeClr val="tx1">
                    <a:lumMod val="65000"/>
                    <a:lumOff val="35000"/>
                  </a:schemeClr>
                </a:solidFill>
                <a:latin typeface="Calibri"/>
                <a:cs typeface="Calibri"/>
              </a:rPr>
              <a:t>YAKINDU Traceability users are not usually using eclipse.</a:t>
            </a:r>
          </a:p>
          <a:p>
            <a:pPr marL="457200" indent="-457200">
              <a:buClr>
                <a:srgbClr val="9CD360"/>
              </a:buClr>
              <a:buFont typeface="Arial"/>
              <a:buChar char="•"/>
            </a:pPr>
            <a:r>
              <a:rPr lang="en-GB" sz="2700" noProof="0" dirty="0" smtClean="0">
                <a:solidFill>
                  <a:schemeClr val="tx1">
                    <a:lumMod val="65000"/>
                    <a:lumOff val="35000"/>
                  </a:schemeClr>
                </a:solidFill>
                <a:latin typeface="Calibri"/>
                <a:cs typeface="Calibri"/>
              </a:rPr>
              <a:t>The usage should be as easy as possible – usability is key </a:t>
            </a:r>
            <a:endParaRPr lang="en-GB" sz="2700" dirty="0">
              <a:solidFill>
                <a:schemeClr val="tx1">
                  <a:lumMod val="65000"/>
                  <a:lumOff val="35000"/>
                </a:schemeClr>
              </a:solidFill>
              <a:latin typeface="Calibri"/>
              <a:cs typeface="Calibri"/>
            </a:endParaRPr>
          </a:p>
          <a:p>
            <a:pPr marL="457200" indent="-457200">
              <a:buClr>
                <a:srgbClr val="9CD360"/>
              </a:buClr>
              <a:buFont typeface="Arial"/>
              <a:buChar char="•"/>
            </a:pPr>
            <a:r>
              <a:rPr lang="en-GB" sz="2700" noProof="0" dirty="0" smtClean="0">
                <a:solidFill>
                  <a:schemeClr val="tx1">
                    <a:lumMod val="65000"/>
                    <a:lumOff val="35000"/>
                  </a:schemeClr>
                </a:solidFill>
                <a:latin typeface="Calibri"/>
                <a:cs typeface="Calibri"/>
              </a:rPr>
              <a:t>This is true for all people using eclipse </a:t>
            </a:r>
            <a:br>
              <a:rPr lang="en-GB" sz="2700" noProof="0" dirty="0" smtClean="0">
                <a:solidFill>
                  <a:schemeClr val="tx1">
                    <a:lumMod val="65000"/>
                    <a:lumOff val="35000"/>
                  </a:schemeClr>
                </a:solidFill>
                <a:latin typeface="Calibri"/>
                <a:cs typeface="Calibri"/>
              </a:rPr>
            </a:br>
            <a:r>
              <a:rPr lang="en-GB" sz="2700" noProof="0" dirty="0" smtClean="0">
                <a:solidFill>
                  <a:schemeClr val="tx1">
                    <a:lumMod val="65000"/>
                    <a:lumOff val="35000"/>
                  </a:schemeClr>
                </a:solidFill>
                <a:latin typeface="Calibri"/>
                <a:cs typeface="Calibri"/>
              </a:rPr>
              <a:t>– even for those who “got used” to it!</a:t>
            </a:r>
          </a:p>
          <a:p>
            <a:pPr marL="457200" indent="-457200">
              <a:buClr>
                <a:srgbClr val="9CD360"/>
              </a:buClr>
              <a:buFont typeface="Wingdings" charset="2"/>
              <a:buChar char="Ø"/>
            </a:pPr>
            <a:endParaRPr lang="en-GB" sz="2700" noProof="0" dirty="0">
              <a:solidFill>
                <a:schemeClr val="tx1">
                  <a:lumMod val="65000"/>
                  <a:lumOff val="35000"/>
                </a:schemeClr>
              </a:solidFill>
              <a:latin typeface="Calibri"/>
              <a:cs typeface="Calibri"/>
            </a:endParaRPr>
          </a:p>
          <a:p>
            <a:pPr marL="0" indent="0">
              <a:buClr>
                <a:srgbClr val="9CD360"/>
              </a:buClr>
            </a:pPr>
            <a:endParaRPr lang="en-GB" noProof="0" dirty="0" smtClean="0">
              <a:solidFill>
                <a:schemeClr val="tx1">
                  <a:lumMod val="65000"/>
                  <a:lumOff val="35000"/>
                </a:schemeClr>
              </a:solidFill>
              <a:latin typeface="Calibri"/>
              <a:cs typeface="Calibri"/>
            </a:endParaRPr>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a:p>
        </p:txBody>
      </p:sp>
    </p:spTree>
    <p:extLst>
      <p:ext uri="{BB962C8B-B14F-4D97-AF65-F5344CB8AC3E}">
        <p14:creationId xmlns:p14="http://schemas.microsoft.com/office/powerpoint/2010/main" val="2311491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32</a:t>
            </a:fld>
            <a:r>
              <a:rPr lang="de-DE" smtClean="0"/>
              <a:t>  </a:t>
            </a:r>
            <a:endParaRPr lang="de-DE" dirty="0"/>
          </a:p>
        </p:txBody>
      </p:sp>
      <p:sp>
        <p:nvSpPr>
          <p:cNvPr id="7" name="Textfeld 6"/>
          <p:cNvSpPr txBox="1"/>
          <p:nvPr/>
        </p:nvSpPr>
        <p:spPr>
          <a:xfrm>
            <a:off x="0" y="2128084"/>
            <a:ext cx="831641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Let‘s start taking a look at eclipse usability</a:t>
            </a:r>
            <a:endParaRPr lang="en-GB" sz="3000" dirty="0">
              <a:solidFill>
                <a:schemeClr val="bg1"/>
              </a:solidFill>
              <a:latin typeface="Helvetica"/>
              <a:cs typeface="Helvetica"/>
            </a:endParaRPr>
          </a:p>
        </p:txBody>
      </p:sp>
    </p:spTree>
    <p:extLst>
      <p:ext uri="{BB962C8B-B14F-4D97-AF65-F5344CB8AC3E}">
        <p14:creationId xmlns:p14="http://schemas.microsoft.com/office/powerpoint/2010/main" val="383129151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descr="Bildschirmfoto 2014-06-24 um 07.43.15.png"/>
          <p:cNvPicPr>
            <a:picLocks noGrp="1" noChangeAspect="1"/>
          </p:cNvPicPr>
          <p:nvPr>
            <p:ph idx="1"/>
          </p:nvPr>
        </p:nvPicPr>
        <p:blipFill>
          <a:blip r:embed="rId3">
            <a:extLst>
              <a:ext uri="{28A0092B-C50C-407E-A947-70E740481C1C}">
                <a14:useLocalDpi xmlns:a14="http://schemas.microsoft.com/office/drawing/2010/main" val="0"/>
              </a:ext>
            </a:extLst>
          </a:blip>
          <a:srcRect l="-9751" r="-9751"/>
          <a:stretch>
            <a:fillRect/>
          </a:stretch>
        </p:blipFill>
        <p:spPr>
          <a:xfrm>
            <a:off x="-847899" y="1268760"/>
            <a:ext cx="10820499" cy="5666657"/>
          </a:xfrm>
        </p:spPr>
      </p:pic>
      <p:sp>
        <p:nvSpPr>
          <p:cNvPr id="5" name="Foliennummernplatzhalter 4"/>
          <p:cNvSpPr>
            <a:spLocks noGrp="1"/>
          </p:cNvSpPr>
          <p:nvPr>
            <p:ph type="sldNum" idx="16"/>
          </p:nvPr>
        </p:nvSpPr>
        <p:spPr/>
        <p:txBody>
          <a:bodyPr/>
          <a:lstStyle/>
          <a:p>
            <a:fld id="{626F8DB4-595E-4F01-B61D-1BF02D8F1A74}" type="slidenum">
              <a:rPr lang="de-DE" smtClean="0"/>
              <a:pPr/>
              <a:t>33</a:t>
            </a:fld>
            <a:r>
              <a:rPr lang="de-DE" smtClean="0"/>
              <a:t>  </a:t>
            </a:r>
            <a:endParaRPr lang="de-DE" dirty="0"/>
          </a:p>
        </p:txBody>
      </p:sp>
      <p:sp>
        <p:nvSpPr>
          <p:cNvPr id="7" name="Textfeld 6"/>
          <p:cNvSpPr txBox="1"/>
          <p:nvPr/>
        </p:nvSpPr>
        <p:spPr>
          <a:xfrm>
            <a:off x="0" y="620688"/>
            <a:ext cx="8748464"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Many different views can be displayed at once</a:t>
            </a:r>
            <a:endParaRPr lang="en-GB" sz="3000" dirty="0">
              <a:solidFill>
                <a:schemeClr val="bg1"/>
              </a:solidFill>
              <a:latin typeface="Helvetica"/>
              <a:cs typeface="Helvetica"/>
            </a:endParaRPr>
          </a:p>
        </p:txBody>
      </p:sp>
    </p:spTree>
    <p:extLst>
      <p:ext uri="{BB962C8B-B14F-4D97-AF65-F5344CB8AC3E}">
        <p14:creationId xmlns:p14="http://schemas.microsoft.com/office/powerpoint/2010/main" val="13075896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34</a:t>
            </a:fld>
            <a:r>
              <a:rPr lang="de-DE" smtClean="0"/>
              <a:t>  </a:t>
            </a:r>
            <a:endParaRPr lang="de-DE" dirty="0"/>
          </a:p>
        </p:txBody>
      </p:sp>
      <p:sp>
        <p:nvSpPr>
          <p:cNvPr id="7" name="Textfeld 6"/>
          <p:cNvSpPr txBox="1"/>
          <p:nvPr/>
        </p:nvSpPr>
        <p:spPr>
          <a:xfrm>
            <a:off x="0" y="620688"/>
            <a:ext cx="903649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Views can be displayed and combined</a:t>
            </a:r>
            <a:endParaRPr lang="en-GB" sz="3000" dirty="0">
              <a:solidFill>
                <a:schemeClr val="bg1"/>
              </a:solidFill>
              <a:latin typeface="Helvetica"/>
              <a:cs typeface="Helvetica"/>
            </a:endParaRPr>
          </a:p>
        </p:txBody>
      </p:sp>
      <p:pic>
        <p:nvPicPr>
          <p:cNvPr id="3" name="Bild 2" descr="Bildschirmfoto 2014-06-26 um 08.08.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760"/>
            <a:ext cx="9144000" cy="4690387"/>
          </a:xfrm>
          <a:prstGeom prst="rect">
            <a:avLst/>
          </a:prstGeom>
        </p:spPr>
      </p:pic>
    </p:spTree>
    <p:extLst>
      <p:ext uri="{BB962C8B-B14F-4D97-AF65-F5344CB8AC3E}">
        <p14:creationId xmlns:p14="http://schemas.microsoft.com/office/powerpoint/2010/main" val="15461808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descr="Bildschirmfoto 2014-06-24 um 07.43.15.png"/>
          <p:cNvPicPr>
            <a:picLocks noGrp="1" noChangeAspect="1"/>
          </p:cNvPicPr>
          <p:nvPr>
            <p:ph idx="1"/>
          </p:nvPr>
        </p:nvPicPr>
        <p:blipFill>
          <a:blip r:embed="rId3">
            <a:extLst>
              <a:ext uri="{28A0092B-C50C-407E-A947-70E740481C1C}">
                <a14:useLocalDpi xmlns:a14="http://schemas.microsoft.com/office/drawing/2010/main" val="0"/>
              </a:ext>
            </a:extLst>
          </a:blip>
          <a:srcRect l="-9751" r="-9751"/>
          <a:stretch>
            <a:fillRect/>
          </a:stretch>
        </p:blipFill>
        <p:spPr>
          <a:xfrm>
            <a:off x="-847899" y="1268760"/>
            <a:ext cx="10820499" cy="5666657"/>
          </a:xfrm>
        </p:spPr>
      </p:pic>
      <p:sp>
        <p:nvSpPr>
          <p:cNvPr id="5" name="Foliennummernplatzhalter 4"/>
          <p:cNvSpPr>
            <a:spLocks noGrp="1"/>
          </p:cNvSpPr>
          <p:nvPr>
            <p:ph type="sldNum" idx="16"/>
          </p:nvPr>
        </p:nvSpPr>
        <p:spPr/>
        <p:txBody>
          <a:bodyPr/>
          <a:lstStyle/>
          <a:p>
            <a:fld id="{626F8DB4-595E-4F01-B61D-1BF02D8F1A74}" type="slidenum">
              <a:rPr lang="de-DE" smtClean="0"/>
              <a:pPr/>
              <a:t>35</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Many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options</a:t>
            </a:r>
            <a:r>
              <a:rPr lang="de-DE" sz="3000" dirty="0" smtClean="0">
                <a:solidFill>
                  <a:schemeClr val="bg1"/>
                </a:solidFill>
                <a:latin typeface="Helvetica"/>
                <a:cs typeface="Helvetica"/>
              </a:rPr>
              <a:t> – but </a:t>
            </a:r>
            <a:r>
              <a:rPr lang="de-DE" sz="3000" dirty="0" err="1" smtClean="0">
                <a:solidFill>
                  <a:schemeClr val="bg1"/>
                </a:solidFill>
                <a:latin typeface="Helvetica"/>
                <a:cs typeface="Helvetica"/>
              </a:rPr>
              <a:t>some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are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hard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to</a:t>
            </a:r>
            <a:r>
              <a:rPr lang="de-DE" sz="3000" dirty="0" smtClean="0">
                <a:solidFill>
                  <a:schemeClr val="bg1"/>
                </a:solidFill>
                <a:latin typeface="Helvetica"/>
                <a:cs typeface="Helvetica"/>
              </a:rPr>
              <a:t> find</a:t>
            </a:r>
            <a:endParaRPr lang="de-DE" sz="3000" dirty="0">
              <a:solidFill>
                <a:schemeClr val="bg1"/>
              </a:solidFill>
              <a:latin typeface="Helvetica"/>
              <a:cs typeface="Helvetica"/>
            </a:endParaRPr>
          </a:p>
        </p:txBody>
      </p:sp>
      <p:sp>
        <p:nvSpPr>
          <p:cNvPr id="6" name="Abgerundetes Rechteck 5"/>
          <p:cNvSpPr/>
          <p:nvPr/>
        </p:nvSpPr>
        <p:spPr>
          <a:xfrm>
            <a:off x="2123728" y="1484784"/>
            <a:ext cx="144016" cy="216024"/>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
        <p:nvSpPr>
          <p:cNvPr id="8" name="Abgerundetes Rechteck 7"/>
          <p:cNvSpPr/>
          <p:nvPr/>
        </p:nvSpPr>
        <p:spPr>
          <a:xfrm>
            <a:off x="2123728" y="2852936"/>
            <a:ext cx="144016" cy="216024"/>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
        <p:nvSpPr>
          <p:cNvPr id="9" name="Abgerundetes Rechteck 8"/>
          <p:cNvSpPr/>
          <p:nvPr/>
        </p:nvSpPr>
        <p:spPr>
          <a:xfrm>
            <a:off x="2123728" y="5877272"/>
            <a:ext cx="144016" cy="216024"/>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Tree>
    <p:extLst>
      <p:ext uri="{BB962C8B-B14F-4D97-AF65-F5344CB8AC3E}">
        <p14:creationId xmlns:p14="http://schemas.microsoft.com/office/powerpoint/2010/main" val="25318268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descr="Bildschirmfoto 2014-06-24 um 07.43.15.png"/>
          <p:cNvPicPr>
            <a:picLocks noGrp="1" noChangeAspect="1"/>
          </p:cNvPicPr>
          <p:nvPr>
            <p:ph idx="1"/>
          </p:nvPr>
        </p:nvPicPr>
        <p:blipFill>
          <a:blip r:embed="rId3">
            <a:extLst>
              <a:ext uri="{28A0092B-C50C-407E-A947-70E740481C1C}">
                <a14:useLocalDpi xmlns:a14="http://schemas.microsoft.com/office/drawing/2010/main" val="0"/>
              </a:ext>
            </a:extLst>
          </a:blip>
          <a:srcRect l="-9751" r="-9751"/>
          <a:stretch>
            <a:fillRect/>
          </a:stretch>
        </p:blipFill>
        <p:spPr>
          <a:xfrm>
            <a:off x="-847899" y="1268760"/>
            <a:ext cx="10820499" cy="5666657"/>
          </a:xfrm>
        </p:spPr>
      </p:pic>
      <p:sp>
        <p:nvSpPr>
          <p:cNvPr id="5" name="Foliennummernplatzhalter 4"/>
          <p:cNvSpPr>
            <a:spLocks noGrp="1"/>
          </p:cNvSpPr>
          <p:nvPr>
            <p:ph type="sldNum" idx="16"/>
          </p:nvPr>
        </p:nvSpPr>
        <p:spPr/>
        <p:txBody>
          <a:bodyPr/>
          <a:lstStyle/>
          <a:p>
            <a:fld id="{626F8DB4-595E-4F01-B61D-1BF02D8F1A74}" type="slidenum">
              <a:rPr lang="de-DE" smtClean="0"/>
              <a:pPr/>
              <a:t>36</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Many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options</a:t>
            </a:r>
            <a:r>
              <a:rPr lang="de-DE" sz="3000" dirty="0" smtClean="0">
                <a:solidFill>
                  <a:schemeClr val="bg1"/>
                </a:solidFill>
                <a:latin typeface="Helvetica"/>
                <a:cs typeface="Helvetica"/>
              </a:rPr>
              <a:t> – </a:t>
            </a:r>
            <a:r>
              <a:rPr lang="de-DE" sz="3000" dirty="0" err="1" smtClean="0">
                <a:solidFill>
                  <a:schemeClr val="bg1"/>
                </a:solidFill>
                <a:latin typeface="Helvetica"/>
                <a:cs typeface="Helvetica"/>
              </a:rPr>
              <a:t>some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are</a:t>
            </a:r>
            <a:r>
              <a:rPr lang="de-DE" sz="3000" dirty="0" smtClean="0">
                <a:solidFill>
                  <a:schemeClr val="bg1"/>
                </a:solidFill>
                <a:latin typeface="Helvetica"/>
                <a:cs typeface="Helvetica"/>
              </a:rPr>
              <a:t> easy </a:t>
            </a:r>
            <a:r>
              <a:rPr lang="de-DE" sz="3000" dirty="0" err="1" smtClean="0">
                <a:solidFill>
                  <a:schemeClr val="bg1"/>
                </a:solidFill>
                <a:latin typeface="Helvetica"/>
                <a:cs typeface="Helvetica"/>
              </a:rPr>
              <a:t>to</a:t>
            </a:r>
            <a:r>
              <a:rPr lang="de-DE" sz="3000" dirty="0" smtClean="0">
                <a:solidFill>
                  <a:schemeClr val="bg1"/>
                </a:solidFill>
                <a:latin typeface="Helvetica"/>
                <a:cs typeface="Helvetica"/>
              </a:rPr>
              <a:t> find</a:t>
            </a:r>
            <a:endParaRPr lang="de-DE" sz="3000" dirty="0">
              <a:solidFill>
                <a:schemeClr val="bg1"/>
              </a:solidFill>
              <a:latin typeface="Helvetica"/>
              <a:cs typeface="Helvetica"/>
            </a:endParaRPr>
          </a:p>
        </p:txBody>
      </p:sp>
      <p:sp>
        <p:nvSpPr>
          <p:cNvPr id="6" name="Abgerundetes Rechteck 5"/>
          <p:cNvSpPr/>
          <p:nvPr/>
        </p:nvSpPr>
        <p:spPr>
          <a:xfrm>
            <a:off x="7596336" y="1484784"/>
            <a:ext cx="1152128" cy="288032"/>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Tree>
    <p:extLst>
      <p:ext uri="{BB962C8B-B14F-4D97-AF65-F5344CB8AC3E}">
        <p14:creationId xmlns:p14="http://schemas.microsoft.com/office/powerpoint/2010/main" val="39338716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37</a:t>
            </a:fld>
            <a:r>
              <a:rPr lang="de-DE" smtClean="0"/>
              <a:t>  </a:t>
            </a:r>
            <a:endParaRPr lang="de-DE" dirty="0"/>
          </a:p>
        </p:txBody>
      </p:sp>
      <p:sp>
        <p:nvSpPr>
          <p:cNvPr id="7" name="Textfeld 6"/>
          <p:cNvSpPr txBox="1"/>
          <p:nvPr/>
        </p:nvSpPr>
        <p:spPr>
          <a:xfrm>
            <a:off x="0" y="620688"/>
            <a:ext cx="8460432"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Error </a:t>
            </a:r>
            <a:r>
              <a:rPr lang="de-DE" sz="3000" dirty="0" err="1" smtClean="0">
                <a:solidFill>
                  <a:schemeClr val="bg1"/>
                </a:solidFill>
                <a:latin typeface="Helvetica"/>
                <a:cs typeface="Helvetica"/>
              </a:rPr>
              <a:t>and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status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notifications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are</a:t>
            </a:r>
            <a:r>
              <a:rPr lang="de-DE" sz="3000" dirty="0" smtClean="0">
                <a:solidFill>
                  <a:schemeClr val="bg1"/>
                </a:solidFill>
                <a:latin typeface="Helvetica"/>
                <a:cs typeface="Helvetica"/>
              </a:rPr>
              <a:t> out </a:t>
            </a:r>
            <a:r>
              <a:rPr lang="de-DE" sz="3000" dirty="0" err="1" smtClean="0">
                <a:solidFill>
                  <a:schemeClr val="bg1"/>
                </a:solidFill>
                <a:latin typeface="Helvetica"/>
                <a:cs typeface="Helvetica"/>
              </a:rPr>
              <a:t>of</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context</a:t>
            </a:r>
            <a:endParaRPr lang="de-DE" sz="3000" dirty="0">
              <a:solidFill>
                <a:schemeClr val="bg1"/>
              </a:solidFill>
              <a:latin typeface="Helvetica"/>
              <a:cs typeface="Helvetica"/>
            </a:endParaRPr>
          </a:p>
        </p:txBody>
      </p:sp>
      <p:pic>
        <p:nvPicPr>
          <p:cNvPr id="4" name="Bild 3" descr="Bildschirmfoto 2014-06-13 um 17.35.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7382"/>
            <a:ext cx="9144000" cy="5210618"/>
          </a:xfrm>
          <a:prstGeom prst="rect">
            <a:avLst/>
          </a:prstGeom>
        </p:spPr>
      </p:pic>
      <p:pic>
        <p:nvPicPr>
          <p:cNvPr id="6" name="Bild 5" descr="Bildschirmfoto 2014-06-13 um 17.36.01.png"/>
          <p:cNvPicPr>
            <a:picLocks noChangeAspect="1"/>
          </p:cNvPicPr>
          <p:nvPr/>
        </p:nvPicPr>
        <p:blipFill rotWithShape="1">
          <a:blip r:embed="rId4">
            <a:extLst>
              <a:ext uri="{28A0092B-C50C-407E-A947-70E740481C1C}">
                <a14:useLocalDpi xmlns:a14="http://schemas.microsoft.com/office/drawing/2010/main" val="0"/>
              </a:ext>
            </a:extLst>
          </a:blip>
          <a:srcRect t="56699"/>
          <a:stretch/>
        </p:blipFill>
        <p:spPr>
          <a:xfrm>
            <a:off x="3779912" y="3730624"/>
            <a:ext cx="2381653" cy="615305"/>
          </a:xfrm>
          <a:prstGeom prst="rect">
            <a:avLst/>
          </a:prstGeom>
        </p:spPr>
      </p:pic>
      <p:sp>
        <p:nvSpPr>
          <p:cNvPr id="8" name="Abgerundetes Rechteck 7"/>
          <p:cNvSpPr/>
          <p:nvPr/>
        </p:nvSpPr>
        <p:spPr>
          <a:xfrm>
            <a:off x="0" y="6669360"/>
            <a:ext cx="882818" cy="186358"/>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
        <p:nvSpPr>
          <p:cNvPr id="9" name="Abgerundetes Rechteck 8"/>
          <p:cNvSpPr/>
          <p:nvPr/>
        </p:nvSpPr>
        <p:spPr>
          <a:xfrm>
            <a:off x="3779913" y="3717031"/>
            <a:ext cx="2376263" cy="653121"/>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cxnSp>
        <p:nvCxnSpPr>
          <p:cNvPr id="10" name="Gerade Verbindung 9"/>
          <p:cNvCxnSpPr>
            <a:stCxn id="8" idx="0"/>
            <a:endCxn id="9" idx="1"/>
          </p:cNvCxnSpPr>
          <p:nvPr/>
        </p:nvCxnSpPr>
        <p:spPr>
          <a:xfrm flipV="1">
            <a:off x="441409" y="4043592"/>
            <a:ext cx="3338504" cy="262576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4370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ildschirmfoto 2014-06-13 um 17.4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428452"/>
            <a:ext cx="5194300" cy="5168900"/>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38</a:t>
            </a:fld>
            <a:r>
              <a:rPr lang="de-DE" smtClean="0"/>
              <a:t>  </a:t>
            </a:r>
            <a:endParaRPr lang="de-DE" dirty="0"/>
          </a:p>
        </p:txBody>
      </p:sp>
      <p:sp>
        <p:nvSpPr>
          <p:cNvPr id="7" name="Textfeld 6"/>
          <p:cNvSpPr txBox="1"/>
          <p:nvPr/>
        </p:nvSpPr>
        <p:spPr>
          <a:xfrm>
            <a:off x="0" y="620688"/>
            <a:ext cx="8964488"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Error </a:t>
            </a:r>
            <a:r>
              <a:rPr lang="de-DE" sz="3000" dirty="0" err="1" smtClean="0">
                <a:solidFill>
                  <a:schemeClr val="bg1"/>
                </a:solidFill>
                <a:latin typeface="Helvetica"/>
                <a:cs typeface="Helvetica"/>
              </a:rPr>
              <a:t>and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status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notifications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be</a:t>
            </a:r>
            <a:r>
              <a:rPr lang="de-DE" sz="3000" dirty="0" smtClean="0">
                <a:solidFill>
                  <a:schemeClr val="bg1"/>
                </a:solidFill>
                <a:latin typeface="Helvetica"/>
                <a:cs typeface="Helvetica"/>
              </a:rPr>
              <a:t> in </a:t>
            </a:r>
            <a:r>
              <a:rPr lang="de-DE" sz="3000" dirty="0" err="1" smtClean="0">
                <a:solidFill>
                  <a:schemeClr val="bg1"/>
                </a:solidFill>
                <a:latin typeface="Helvetica"/>
                <a:cs typeface="Helvetica"/>
              </a:rPr>
              <a:t>context</a:t>
            </a:r>
            <a:endParaRPr lang="de-DE" sz="3000" dirty="0">
              <a:solidFill>
                <a:schemeClr val="bg1"/>
              </a:solidFill>
              <a:latin typeface="Helvetica"/>
              <a:cs typeface="Helvetica"/>
            </a:endParaRPr>
          </a:p>
        </p:txBody>
      </p:sp>
      <p:sp>
        <p:nvSpPr>
          <p:cNvPr id="9" name="Abgerundetes Rechteck 8"/>
          <p:cNvSpPr/>
          <p:nvPr/>
        </p:nvSpPr>
        <p:spPr>
          <a:xfrm>
            <a:off x="2555776" y="2636913"/>
            <a:ext cx="4464496" cy="432048"/>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Tree>
    <p:extLst>
      <p:ext uri="{BB962C8B-B14F-4D97-AF65-F5344CB8AC3E}">
        <p14:creationId xmlns:p14="http://schemas.microsoft.com/office/powerpoint/2010/main" val="348614377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39</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Detailed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error</a:t>
            </a:r>
            <a:r>
              <a:rPr lang="de-DE" sz="3000" dirty="0" smtClean="0">
                <a:solidFill>
                  <a:schemeClr val="bg1"/>
                </a:solidFill>
                <a:latin typeface="Helvetica"/>
                <a:cs typeface="Helvetica"/>
              </a:rPr>
              <a:t> Information </a:t>
            </a:r>
            <a:r>
              <a:rPr lang="de-DE" sz="3000" dirty="0" err="1" smtClean="0">
                <a:solidFill>
                  <a:schemeClr val="bg1"/>
                </a:solidFill>
                <a:latin typeface="Helvetica"/>
                <a:cs typeface="Helvetica"/>
              </a:rPr>
              <a:t>is</a:t>
            </a:r>
            <a:r>
              <a:rPr lang="de-DE" sz="3000" dirty="0" smtClean="0">
                <a:solidFill>
                  <a:schemeClr val="bg1"/>
                </a:solidFill>
                <a:latin typeface="Helvetica"/>
                <a:cs typeface="Helvetica"/>
              </a:rPr>
              <a:t> not </a:t>
            </a:r>
            <a:r>
              <a:rPr lang="de-DE" sz="3000" dirty="0" err="1" smtClean="0">
                <a:solidFill>
                  <a:schemeClr val="bg1"/>
                </a:solidFill>
                <a:latin typeface="Helvetica"/>
                <a:cs typeface="Helvetica"/>
              </a:rPr>
              <a:t>helpful</a:t>
            </a:r>
            <a:endParaRPr lang="de-DE" sz="3000" dirty="0">
              <a:solidFill>
                <a:schemeClr val="bg1"/>
              </a:solidFill>
              <a:latin typeface="Helvetica"/>
              <a:cs typeface="Helvetica"/>
            </a:endParaRPr>
          </a:p>
        </p:txBody>
      </p:sp>
      <p:pic>
        <p:nvPicPr>
          <p:cNvPr id="2" name="Bild 1" descr="Bildschirmfoto 2014-07-02 um 08.23.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484784"/>
            <a:ext cx="4635500" cy="3162300"/>
          </a:xfrm>
          <a:prstGeom prst="rect">
            <a:avLst/>
          </a:prstGeom>
        </p:spPr>
      </p:pic>
    </p:spTree>
    <p:extLst>
      <p:ext uri="{BB962C8B-B14F-4D97-AF65-F5344CB8AC3E}">
        <p14:creationId xmlns:p14="http://schemas.microsoft.com/office/powerpoint/2010/main" val="18289257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descr="wooga2_3891062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87964" cy="6885384"/>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4</a:t>
            </a:fld>
            <a:r>
              <a:rPr lang="de-DE" smtClean="0"/>
              <a:t>  </a:t>
            </a:r>
            <a:endParaRPr lang="de-DE" dirty="0"/>
          </a:p>
        </p:txBody>
      </p:sp>
      <p:sp>
        <p:nvSpPr>
          <p:cNvPr id="7" name="Textfeld 6"/>
          <p:cNvSpPr txBox="1"/>
          <p:nvPr/>
        </p:nvSpPr>
        <p:spPr>
          <a:xfrm>
            <a:off x="0" y="620688"/>
            <a:ext cx="7596336" cy="647458"/>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Usability is about... </a:t>
            </a:r>
            <a:r>
              <a:rPr lang="en-GB" sz="3000" dirty="0" smtClean="0">
                <a:solidFill>
                  <a:srgbClr val="9CD360"/>
                </a:solidFill>
                <a:latin typeface="Helvetica"/>
                <a:cs typeface="Helvetica"/>
              </a:rPr>
              <a:t>the user!</a:t>
            </a:r>
            <a:endParaRPr lang="en-GB" sz="3000" dirty="0">
              <a:solidFill>
                <a:srgbClr val="9CD360"/>
              </a:solidFill>
              <a:latin typeface="Helvetica"/>
              <a:cs typeface="Helvetica"/>
            </a:endParaRPr>
          </a:p>
        </p:txBody>
      </p:sp>
      <p:sp>
        <p:nvSpPr>
          <p:cNvPr id="9" name="Rechteck 8"/>
          <p:cNvSpPr/>
          <p:nvPr/>
        </p:nvSpPr>
        <p:spPr>
          <a:xfrm>
            <a:off x="6804248" y="6453336"/>
            <a:ext cx="2160240" cy="322755"/>
          </a:xfrm>
          <a:prstGeom prst="rect">
            <a:avLst/>
          </a:prstGeom>
        </p:spPr>
        <p:txBody>
          <a:bodyPr wrap="square">
            <a:spAutoFit/>
          </a:bodyPr>
          <a:lstStyle/>
          <a:p>
            <a:r>
              <a:rPr lang="de-DE" sz="800" dirty="0">
                <a:solidFill>
                  <a:schemeClr val="tx1">
                    <a:lumMod val="50000"/>
                    <a:lumOff val="50000"/>
                  </a:schemeClr>
                </a:solidFill>
                <a:latin typeface="Calibri"/>
                <a:cs typeface="Calibri"/>
              </a:rPr>
              <a:t>http://</a:t>
            </a:r>
            <a:r>
              <a:rPr lang="de-DE" sz="800" dirty="0" err="1">
                <a:solidFill>
                  <a:schemeClr val="tx1">
                    <a:lumMod val="50000"/>
                    <a:lumOff val="50000"/>
                  </a:schemeClr>
                </a:solidFill>
                <a:latin typeface="Calibri"/>
                <a:cs typeface="Calibri"/>
              </a:rPr>
              <a:t>www.bz-berlin.de</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multimedia</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archive</a:t>
            </a:r>
            <a:r>
              <a:rPr lang="de-DE" sz="800" dirty="0">
                <a:solidFill>
                  <a:schemeClr val="tx1">
                    <a:lumMod val="50000"/>
                    <a:lumOff val="50000"/>
                  </a:schemeClr>
                </a:solidFill>
                <a:latin typeface="Calibri"/>
                <a:cs typeface="Calibri"/>
              </a:rPr>
              <a:t>/00389/wooga2_38910628.jpg</a:t>
            </a:r>
          </a:p>
        </p:txBody>
      </p:sp>
      <p:sp>
        <p:nvSpPr>
          <p:cNvPr id="17" name="Pfeil nach unten 16"/>
          <p:cNvSpPr/>
          <p:nvPr/>
        </p:nvSpPr>
        <p:spPr bwMode="auto">
          <a:xfrm>
            <a:off x="7668344" y="1844824"/>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extLst>
      <p:ext uri="{BB962C8B-B14F-4D97-AF65-F5344CB8AC3E}">
        <p14:creationId xmlns:p14="http://schemas.microsoft.com/office/powerpoint/2010/main" val="25619137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40</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Detailed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error</a:t>
            </a:r>
            <a:r>
              <a:rPr lang="de-DE" sz="3000" dirty="0" smtClean="0">
                <a:solidFill>
                  <a:schemeClr val="bg1"/>
                </a:solidFill>
                <a:latin typeface="Helvetica"/>
                <a:cs typeface="Helvetica"/>
              </a:rPr>
              <a:t> Information </a:t>
            </a:r>
            <a:r>
              <a:rPr lang="de-DE" sz="3000" dirty="0" err="1" smtClean="0">
                <a:solidFill>
                  <a:schemeClr val="bg1"/>
                </a:solidFill>
                <a:latin typeface="Helvetica"/>
                <a:cs typeface="Helvetica"/>
              </a:rPr>
              <a:t>is</a:t>
            </a:r>
            <a:r>
              <a:rPr lang="de-DE" sz="3000" dirty="0" smtClean="0">
                <a:solidFill>
                  <a:schemeClr val="bg1"/>
                </a:solidFill>
                <a:latin typeface="Helvetica"/>
                <a:cs typeface="Helvetica"/>
              </a:rPr>
              <a:t> not </a:t>
            </a:r>
            <a:r>
              <a:rPr lang="de-DE" sz="3000" dirty="0" err="1" smtClean="0">
                <a:solidFill>
                  <a:schemeClr val="bg1"/>
                </a:solidFill>
                <a:latin typeface="Helvetica"/>
                <a:cs typeface="Helvetica"/>
              </a:rPr>
              <a:t>helpful</a:t>
            </a:r>
            <a:endParaRPr lang="de-DE" sz="3000" dirty="0">
              <a:solidFill>
                <a:schemeClr val="bg1"/>
              </a:solidFill>
              <a:latin typeface="Helvetica"/>
              <a:cs typeface="Helvetica"/>
            </a:endParaRPr>
          </a:p>
        </p:txBody>
      </p:sp>
      <p:pic>
        <p:nvPicPr>
          <p:cNvPr id="4" name="Bild 3" descr="Bildschirmfoto 2014-06-13 um 17.00.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484784"/>
            <a:ext cx="4635500" cy="4965700"/>
          </a:xfrm>
          <a:prstGeom prst="rect">
            <a:avLst/>
          </a:prstGeom>
        </p:spPr>
      </p:pic>
    </p:spTree>
    <p:extLst>
      <p:ext uri="{BB962C8B-B14F-4D97-AF65-F5344CB8AC3E}">
        <p14:creationId xmlns:p14="http://schemas.microsoft.com/office/powerpoint/2010/main" val="216194734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41</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Tooltips</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appear</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way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to</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late</a:t>
            </a:r>
            <a:endParaRPr lang="de-DE" sz="3000" dirty="0">
              <a:solidFill>
                <a:schemeClr val="bg1"/>
              </a:solidFill>
              <a:latin typeface="Helvetica"/>
              <a:cs typeface="Helvetica"/>
            </a:endParaRPr>
          </a:p>
        </p:txBody>
      </p:sp>
      <p:pic>
        <p:nvPicPr>
          <p:cNvPr id="2" name="Bild 1" descr="Bildschirmfoto 2014-06-13 um 18.05.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268760"/>
            <a:ext cx="6756400" cy="5397500"/>
          </a:xfrm>
          <a:prstGeom prst="rect">
            <a:avLst/>
          </a:prstGeom>
        </p:spPr>
      </p:pic>
    </p:spTree>
    <p:extLst>
      <p:ext uri="{BB962C8B-B14F-4D97-AF65-F5344CB8AC3E}">
        <p14:creationId xmlns:p14="http://schemas.microsoft.com/office/powerpoint/2010/main" val="30127860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42</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Unexpectedly tabs are found at the bottom</a:t>
            </a:r>
            <a:endParaRPr lang="en-GB" sz="3000" dirty="0">
              <a:solidFill>
                <a:schemeClr val="bg1"/>
              </a:solidFill>
              <a:latin typeface="Helvetica"/>
              <a:cs typeface="Helvetica"/>
            </a:endParaRPr>
          </a:p>
        </p:txBody>
      </p:sp>
      <p:pic>
        <p:nvPicPr>
          <p:cNvPr id="6" name="Bild 5" descr="Bildschirmfoto 2014-03-31 um 09.36.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1381952"/>
            <a:ext cx="3384376" cy="5212175"/>
          </a:xfrm>
          <a:prstGeom prst="rect">
            <a:avLst/>
          </a:prstGeom>
        </p:spPr>
      </p:pic>
      <p:sp>
        <p:nvSpPr>
          <p:cNvPr id="8" name="Abgerundetes Rechteck 7"/>
          <p:cNvSpPr/>
          <p:nvPr/>
        </p:nvSpPr>
        <p:spPr>
          <a:xfrm>
            <a:off x="2987824" y="5949280"/>
            <a:ext cx="1512168" cy="653121"/>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Tree>
    <p:extLst>
      <p:ext uri="{BB962C8B-B14F-4D97-AF65-F5344CB8AC3E}">
        <p14:creationId xmlns:p14="http://schemas.microsoft.com/office/powerpoint/2010/main" val="85211934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43</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Tabs </a:t>
            </a:r>
            <a:r>
              <a:rPr lang="de-DE" sz="3000" dirty="0" err="1" smtClean="0">
                <a:solidFill>
                  <a:schemeClr val="bg1"/>
                </a:solidFill>
                <a:latin typeface="Helvetica"/>
                <a:cs typeface="Helvetica"/>
              </a:rPr>
              <a:t>should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be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found</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at</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the</a:t>
            </a:r>
            <a:r>
              <a:rPr lang="de-DE" sz="3000" dirty="0" smtClean="0">
                <a:solidFill>
                  <a:schemeClr val="bg1"/>
                </a:solidFill>
                <a:latin typeface="Helvetica"/>
                <a:cs typeface="Helvetica"/>
              </a:rPr>
              <a:t> top</a:t>
            </a:r>
            <a:endParaRPr lang="de-DE" sz="3000" dirty="0">
              <a:solidFill>
                <a:schemeClr val="bg1"/>
              </a:solidFill>
              <a:latin typeface="Helvetica"/>
              <a:cs typeface="Helvetica"/>
            </a:endParaRPr>
          </a:p>
        </p:txBody>
      </p:sp>
      <p:pic>
        <p:nvPicPr>
          <p:cNvPr id="2" name="Bild 1" descr="Bildschirmfoto 2014-06-13 um 17.31.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484784"/>
            <a:ext cx="5194300" cy="5118100"/>
          </a:xfrm>
          <a:prstGeom prst="rect">
            <a:avLst/>
          </a:prstGeom>
        </p:spPr>
      </p:pic>
      <p:sp>
        <p:nvSpPr>
          <p:cNvPr id="6" name="Abgerundetes Rechteck 5"/>
          <p:cNvSpPr/>
          <p:nvPr/>
        </p:nvSpPr>
        <p:spPr>
          <a:xfrm>
            <a:off x="1907704" y="1772816"/>
            <a:ext cx="1512168" cy="653121"/>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de-DE">
              <a:solidFill>
                <a:schemeClr val="bg1"/>
              </a:solidFill>
            </a:endParaRPr>
          </a:p>
        </p:txBody>
      </p:sp>
    </p:spTree>
    <p:extLst>
      <p:ext uri="{BB962C8B-B14F-4D97-AF65-F5344CB8AC3E}">
        <p14:creationId xmlns:p14="http://schemas.microsoft.com/office/powerpoint/2010/main" val="65861839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44</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de-DE" sz="3000" dirty="0" smtClean="0">
                <a:solidFill>
                  <a:schemeClr val="bg1"/>
                </a:solidFill>
                <a:latin typeface="Helvetica"/>
                <a:cs typeface="Helvetica"/>
              </a:rPr>
              <a:t>Summary: </a:t>
            </a:r>
            <a:r>
              <a:rPr lang="de-DE" sz="3000" dirty="0" err="1">
                <a:solidFill>
                  <a:schemeClr val="bg1"/>
                </a:solidFill>
                <a:latin typeface="Helvetica"/>
                <a:cs typeface="Helvetica"/>
              </a:rPr>
              <a:t>e</a:t>
            </a:r>
            <a:r>
              <a:rPr lang="de-DE" sz="3000" dirty="0" err="1" smtClean="0">
                <a:solidFill>
                  <a:schemeClr val="bg1"/>
                </a:solidFill>
                <a:latin typeface="Helvetica"/>
                <a:cs typeface="Helvetica"/>
              </a:rPr>
              <a:t>clipse</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usability</a:t>
            </a:r>
            <a:endParaRPr lang="de-DE" sz="3000" dirty="0">
              <a:solidFill>
                <a:schemeClr val="bg1"/>
              </a:solidFill>
              <a:latin typeface="Helvetica"/>
              <a:cs typeface="Helvetica"/>
            </a:endParaRPr>
          </a:p>
        </p:txBody>
      </p:sp>
      <p:sp>
        <p:nvSpPr>
          <p:cNvPr id="6" name="Inhaltsplatzhalter 1"/>
          <p:cNvSpPr>
            <a:spLocks noGrp="1"/>
          </p:cNvSpPr>
          <p:nvPr>
            <p:ph idx="1"/>
          </p:nvPr>
        </p:nvSpPr>
        <p:spPr>
          <a:xfrm>
            <a:off x="251520" y="1916832"/>
            <a:ext cx="8892480" cy="4380781"/>
          </a:xfrm>
        </p:spPr>
        <p:txBody>
          <a:bodyPr/>
          <a:lstStyle/>
          <a:p>
            <a:pPr>
              <a:buClr>
                <a:srgbClr val="9CD360"/>
              </a:buClr>
              <a:buFont typeface="Arial"/>
              <a:buChar char="•"/>
            </a:pPr>
            <a:r>
              <a:rPr lang="en-GB" sz="2400" dirty="0">
                <a:solidFill>
                  <a:schemeClr val="tx1">
                    <a:lumMod val="65000"/>
                    <a:lumOff val="35000"/>
                  </a:schemeClr>
                </a:solidFill>
                <a:latin typeface="Calibri"/>
                <a:cs typeface="Calibri"/>
              </a:rPr>
              <a:t>Many different functions and options:</a:t>
            </a:r>
          </a:p>
          <a:p>
            <a:pPr lvl="1">
              <a:buClr>
                <a:srgbClr val="9CD360"/>
              </a:buClr>
              <a:buFont typeface="Arial"/>
              <a:buChar char="•"/>
            </a:pPr>
            <a:r>
              <a:rPr lang="en-GB" sz="2400" dirty="0">
                <a:solidFill>
                  <a:schemeClr val="tx1">
                    <a:lumMod val="65000"/>
                    <a:lumOff val="35000"/>
                  </a:schemeClr>
                </a:solidFill>
                <a:latin typeface="Calibri"/>
                <a:cs typeface="Calibri"/>
              </a:rPr>
              <a:t>Complexity vs. great functional power</a:t>
            </a:r>
          </a:p>
          <a:p>
            <a:pPr>
              <a:buClr>
                <a:srgbClr val="9CD360"/>
              </a:buClr>
              <a:buFont typeface="Arial"/>
              <a:buChar char="•"/>
            </a:pPr>
            <a:endParaRPr lang="en-GB" sz="2400" noProof="0" dirty="0" smtClean="0">
              <a:solidFill>
                <a:schemeClr val="tx1">
                  <a:lumMod val="65000"/>
                  <a:lumOff val="35000"/>
                </a:schemeClr>
              </a:solidFill>
              <a:latin typeface="Calibri"/>
              <a:cs typeface="Calibri"/>
            </a:endParaRPr>
          </a:p>
          <a:p>
            <a:pPr>
              <a:buClr>
                <a:srgbClr val="9CD360"/>
              </a:buClr>
              <a:buFont typeface="Arial"/>
              <a:buChar char="•"/>
            </a:pPr>
            <a:r>
              <a:rPr lang="en-GB" sz="2400" noProof="0" dirty="0" smtClean="0">
                <a:solidFill>
                  <a:schemeClr val="tx1">
                    <a:lumMod val="65000"/>
                    <a:lumOff val="35000"/>
                  </a:schemeClr>
                </a:solidFill>
                <a:latin typeface="Calibri"/>
                <a:cs typeface="Calibri"/>
              </a:rPr>
              <a:t>Many different perspectives and views:</a:t>
            </a:r>
          </a:p>
          <a:p>
            <a:pPr lvl="1">
              <a:buClr>
                <a:srgbClr val="9CD360"/>
              </a:buClr>
              <a:buFont typeface="Arial"/>
              <a:buChar char="•"/>
            </a:pPr>
            <a:r>
              <a:rPr lang="en-GB" sz="2400" noProof="0" dirty="0" smtClean="0">
                <a:solidFill>
                  <a:schemeClr val="tx1">
                    <a:lumMod val="65000"/>
                    <a:lumOff val="35000"/>
                  </a:schemeClr>
                </a:solidFill>
                <a:latin typeface="Calibri"/>
                <a:cs typeface="Calibri"/>
              </a:rPr>
              <a:t>Complexity vs. great potential for customization</a:t>
            </a:r>
          </a:p>
          <a:p>
            <a:pPr lvl="1">
              <a:buClr>
                <a:srgbClr val="9CD360"/>
              </a:buClr>
              <a:buFont typeface="Arial"/>
              <a:buChar char="•"/>
            </a:pPr>
            <a:endParaRPr lang="en-GB" sz="2400" noProof="0" dirty="0" smtClean="0">
              <a:solidFill>
                <a:schemeClr val="tx1">
                  <a:lumMod val="65000"/>
                  <a:lumOff val="35000"/>
                </a:schemeClr>
              </a:solidFill>
              <a:latin typeface="Calibri"/>
              <a:cs typeface="Calibri"/>
            </a:endParaRPr>
          </a:p>
          <a:p>
            <a:pPr>
              <a:buClr>
                <a:srgbClr val="9CD360"/>
              </a:buClr>
              <a:buFont typeface="Arial"/>
              <a:buChar char="•"/>
            </a:pPr>
            <a:r>
              <a:rPr lang="en-GB" sz="2400" noProof="0" dirty="0" smtClean="0">
                <a:solidFill>
                  <a:schemeClr val="tx1">
                    <a:lumMod val="65000"/>
                    <a:lumOff val="35000"/>
                  </a:schemeClr>
                </a:solidFill>
                <a:latin typeface="Calibri"/>
                <a:cs typeface="Calibri"/>
              </a:rPr>
              <a:t>eclipse has many different users with different tasks in different environments – individual solutions might be needed in some cases</a:t>
            </a:r>
          </a:p>
          <a:p>
            <a:pPr>
              <a:buClr>
                <a:srgbClr val="9CD360"/>
              </a:buClr>
              <a:buFont typeface="Arial"/>
              <a:buChar char="•"/>
            </a:pPr>
            <a:endParaRPr lang="en-GB" sz="2400" noProof="0" dirty="0" smtClean="0">
              <a:solidFill>
                <a:schemeClr val="tx1">
                  <a:lumMod val="65000"/>
                  <a:lumOff val="35000"/>
                </a:schemeClr>
              </a:solidFill>
              <a:latin typeface="Calibri"/>
              <a:cs typeface="Calibri"/>
            </a:endParaRPr>
          </a:p>
          <a:p>
            <a:pPr>
              <a:buClr>
                <a:srgbClr val="9CD360"/>
              </a:buClr>
              <a:buFont typeface="Arial"/>
              <a:buChar char="•"/>
            </a:pPr>
            <a:endParaRPr lang="en-GB" sz="2400" noProof="0" dirty="0" smtClean="0">
              <a:solidFill>
                <a:schemeClr val="tx1">
                  <a:lumMod val="65000"/>
                  <a:lumOff val="35000"/>
                </a:schemeClr>
              </a:solidFill>
              <a:latin typeface="Calibri"/>
              <a:cs typeface="Calibri"/>
            </a:endParaRPr>
          </a:p>
          <a:p>
            <a:pPr>
              <a:buClr>
                <a:srgbClr val="9CD360"/>
              </a:buClr>
              <a:buFont typeface="Arial"/>
              <a:buChar char="•"/>
            </a:pPr>
            <a:endParaRPr lang="en-GB" sz="2400" noProof="0" dirty="0" smtClean="0">
              <a:solidFill>
                <a:schemeClr val="tx1">
                  <a:lumMod val="65000"/>
                  <a:lumOff val="35000"/>
                </a:schemeClr>
              </a:solidFill>
              <a:latin typeface="Calibri"/>
              <a:cs typeface="Calibri"/>
            </a:endParaRPr>
          </a:p>
          <a:p>
            <a:pPr>
              <a:buClr>
                <a:srgbClr val="9CD360"/>
              </a:buClr>
              <a:buFontTx/>
              <a:buChar char="-"/>
            </a:pPr>
            <a:endParaRPr lang="en-GB" sz="2400" noProof="0" dirty="0" smtClean="0">
              <a:solidFill>
                <a:schemeClr val="tx1">
                  <a:lumMod val="65000"/>
                  <a:lumOff val="35000"/>
                </a:schemeClr>
              </a:solidFill>
              <a:latin typeface="Calibri"/>
              <a:cs typeface="Calibri"/>
            </a:endParaRPr>
          </a:p>
          <a:p>
            <a:pPr marL="457200" indent="-457200">
              <a:buClr>
                <a:srgbClr val="9CD360"/>
              </a:buClr>
              <a:buFont typeface="Wingdings" charset="2"/>
              <a:buChar char="Ø"/>
            </a:pPr>
            <a:endParaRPr lang="en-GB" sz="2700" noProof="0" dirty="0">
              <a:solidFill>
                <a:schemeClr val="tx1">
                  <a:lumMod val="65000"/>
                  <a:lumOff val="35000"/>
                </a:schemeClr>
              </a:solidFill>
              <a:latin typeface="Calibri"/>
              <a:cs typeface="Calibri"/>
            </a:endParaRPr>
          </a:p>
          <a:p>
            <a:pPr marL="0" indent="0">
              <a:buClr>
                <a:srgbClr val="9CD360"/>
              </a:buClr>
            </a:pPr>
            <a:endParaRPr lang="en-GB" noProof="0" dirty="0" smtClean="0">
              <a:solidFill>
                <a:schemeClr val="tx1">
                  <a:lumMod val="65000"/>
                  <a:lumOff val="35000"/>
                </a:schemeClr>
              </a:solidFill>
              <a:latin typeface="Calibri"/>
              <a:cs typeface="Calibri"/>
            </a:endParaRPr>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a:p>
        </p:txBody>
      </p:sp>
    </p:spTree>
    <p:extLst>
      <p:ext uri="{BB962C8B-B14F-4D97-AF65-F5344CB8AC3E}">
        <p14:creationId xmlns:p14="http://schemas.microsoft.com/office/powerpoint/2010/main" val="38676984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45</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Summary: Better eclipse usability would...</a:t>
            </a:r>
            <a:endParaRPr lang="en-GB" sz="3000" dirty="0">
              <a:solidFill>
                <a:schemeClr val="bg1"/>
              </a:solidFill>
              <a:latin typeface="Helvetica"/>
              <a:cs typeface="Helvetica"/>
            </a:endParaRPr>
          </a:p>
        </p:txBody>
      </p:sp>
      <p:pic>
        <p:nvPicPr>
          <p:cNvPr id="8" name="Bild 7" descr="Stopwatch_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07259">
            <a:off x="5914620" y="1968921"/>
            <a:ext cx="1802416" cy="2251815"/>
          </a:xfrm>
          <a:prstGeom prst="rect">
            <a:avLst/>
          </a:prstGeom>
        </p:spPr>
      </p:pic>
      <p:pic>
        <p:nvPicPr>
          <p:cNvPr id="9" name="Bild 8" descr="1093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48" y="2176146"/>
            <a:ext cx="3565188" cy="1944216"/>
          </a:xfrm>
          <a:prstGeom prst="rect">
            <a:avLst/>
          </a:prstGeom>
        </p:spPr>
      </p:pic>
      <p:sp>
        <p:nvSpPr>
          <p:cNvPr id="10" name="Rechteck 9"/>
          <p:cNvSpPr/>
          <p:nvPr/>
        </p:nvSpPr>
        <p:spPr bwMode="auto">
          <a:xfrm>
            <a:off x="430749" y="3946771"/>
            <a:ext cx="1527596" cy="1735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1" name="Textfeld 10"/>
          <p:cNvSpPr txBox="1"/>
          <p:nvPr/>
        </p:nvSpPr>
        <p:spPr>
          <a:xfrm>
            <a:off x="395536" y="4408394"/>
            <a:ext cx="3600400" cy="1252854"/>
          </a:xfrm>
          <a:prstGeom prst="rect">
            <a:avLst/>
          </a:prstGeom>
          <a:solidFill>
            <a:schemeClr val="tx1">
              <a:lumMod val="75000"/>
              <a:lumOff val="25000"/>
              <a:alpha val="80000"/>
            </a:schemeClr>
          </a:solidFill>
        </p:spPr>
        <p:txBody>
          <a:bodyPr wrap="square" lIns="360000" tIns="108000" rIns="180000" bIns="108000" rtlCol="0">
            <a:spAutoFit/>
          </a:bodyPr>
          <a:lstStyle/>
          <a:p>
            <a:r>
              <a:rPr lang="de-DE" sz="2400" dirty="0" smtClean="0">
                <a:solidFill>
                  <a:schemeClr val="bg1"/>
                </a:solidFill>
                <a:latin typeface="Helvetica"/>
                <a:cs typeface="Helvetica"/>
              </a:rPr>
              <a:t>.</a:t>
            </a:r>
            <a:r>
              <a:rPr lang="en-GB" sz="2400" dirty="0" smtClean="0">
                <a:solidFill>
                  <a:schemeClr val="bg1"/>
                </a:solidFill>
                <a:latin typeface="Helvetica"/>
                <a:cs typeface="Helvetica"/>
              </a:rPr>
              <a:t>..ease the eclipse usage – especially for new users</a:t>
            </a:r>
            <a:endParaRPr lang="en-GB" sz="2400" dirty="0">
              <a:solidFill>
                <a:schemeClr val="bg1"/>
              </a:solidFill>
              <a:latin typeface="Helvetica"/>
              <a:cs typeface="Helvetica"/>
            </a:endParaRPr>
          </a:p>
        </p:txBody>
      </p:sp>
      <p:sp>
        <p:nvSpPr>
          <p:cNvPr id="12" name="Textfeld 11"/>
          <p:cNvSpPr txBox="1"/>
          <p:nvPr/>
        </p:nvSpPr>
        <p:spPr>
          <a:xfrm>
            <a:off x="4427984" y="4408394"/>
            <a:ext cx="4320480" cy="1252854"/>
          </a:xfrm>
          <a:prstGeom prst="rect">
            <a:avLst/>
          </a:prstGeom>
          <a:solidFill>
            <a:schemeClr val="tx1">
              <a:lumMod val="75000"/>
              <a:lumOff val="25000"/>
              <a:alpha val="80000"/>
            </a:schemeClr>
          </a:solidFill>
        </p:spPr>
        <p:txBody>
          <a:bodyPr wrap="square" lIns="360000" tIns="108000" rIns="180000" bIns="108000" rtlCol="0">
            <a:spAutoFit/>
          </a:bodyPr>
          <a:lstStyle/>
          <a:p>
            <a:r>
              <a:rPr lang="en-GB" sz="2400" dirty="0" smtClean="0">
                <a:solidFill>
                  <a:schemeClr val="bg1"/>
                </a:solidFill>
                <a:latin typeface="Helvetica"/>
                <a:cs typeface="Helvetica"/>
              </a:rPr>
              <a:t>...make working more efficient and satisfactory – even for experienced users</a:t>
            </a:r>
            <a:endParaRPr lang="en-GB" sz="2400" dirty="0">
              <a:solidFill>
                <a:schemeClr val="bg1"/>
              </a:solidFill>
              <a:latin typeface="Helvetica"/>
              <a:cs typeface="Helvetica"/>
            </a:endParaRPr>
          </a:p>
        </p:txBody>
      </p:sp>
    </p:spTree>
    <p:extLst>
      <p:ext uri="{BB962C8B-B14F-4D97-AF65-F5344CB8AC3E}">
        <p14:creationId xmlns:p14="http://schemas.microsoft.com/office/powerpoint/2010/main" val="25249553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46</a:t>
            </a:fld>
            <a:r>
              <a:rPr lang="de-DE" smtClean="0"/>
              <a:t>  </a:t>
            </a:r>
            <a:endParaRPr lang="de-DE" dirty="0"/>
          </a:p>
        </p:txBody>
      </p:sp>
      <p:sp>
        <p:nvSpPr>
          <p:cNvPr id="7" name="Textfeld 6"/>
          <p:cNvSpPr txBox="1"/>
          <p:nvPr/>
        </p:nvSpPr>
        <p:spPr>
          <a:xfrm>
            <a:off x="0" y="2130784"/>
            <a:ext cx="8532440" cy="1082192"/>
          </a:xfrm>
          <a:prstGeom prst="rect">
            <a:avLst/>
          </a:prstGeom>
          <a:solidFill>
            <a:schemeClr val="tx1">
              <a:alpha val="80000"/>
            </a:schemeClr>
          </a:solidFill>
        </p:spPr>
        <p:txBody>
          <a:bodyPr wrap="square" lIns="360000" tIns="108000" rIns="180000" bIns="108000" rtlCol="0">
            <a:spAutoFit/>
          </a:bodyPr>
          <a:lstStyle/>
          <a:p>
            <a:r>
              <a:rPr lang="de-DE" sz="3000" dirty="0" err="1" smtClean="0">
                <a:solidFill>
                  <a:schemeClr val="bg1"/>
                </a:solidFill>
                <a:latin typeface="Helvetica"/>
                <a:cs typeface="Helvetica"/>
              </a:rPr>
              <a:t>Thank</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you</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for</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your</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attention</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a:p>
            <a:r>
              <a:rPr lang="de-DE" sz="3000" dirty="0" err="1" smtClean="0">
                <a:solidFill>
                  <a:schemeClr val="bg1"/>
                </a:solidFill>
                <a:latin typeface="Helvetica"/>
                <a:cs typeface="Helvetica"/>
              </a:rPr>
              <a:t>Any</a:t>
            </a:r>
            <a:r>
              <a:rPr lang="de-DE" sz="3000" dirty="0" smtClean="0">
                <a:solidFill>
                  <a:schemeClr val="bg1"/>
                </a:solidFill>
                <a:latin typeface="Helvetica"/>
                <a:cs typeface="Helvetica"/>
              </a:rPr>
              <a:t> </a:t>
            </a:r>
            <a:r>
              <a:rPr lang="de-DE" sz="3000" dirty="0" err="1" smtClean="0">
                <a:solidFill>
                  <a:schemeClr val="bg1"/>
                </a:solidFill>
                <a:latin typeface="Helvetica"/>
                <a:cs typeface="Helvetica"/>
              </a:rPr>
              <a:t>Questions</a:t>
            </a:r>
            <a:r>
              <a:rPr lang="de-DE" sz="3000" dirty="0" smtClean="0">
                <a:solidFill>
                  <a:schemeClr val="bg1"/>
                </a:solidFill>
                <a:latin typeface="Helvetica"/>
                <a:cs typeface="Helvetica"/>
              </a:rPr>
              <a:t>?</a:t>
            </a:r>
            <a:endParaRPr lang="de-DE" sz="3000" dirty="0">
              <a:solidFill>
                <a:schemeClr val="bg1"/>
              </a:solidFill>
              <a:latin typeface="Helvetica"/>
              <a:cs typeface="Helvetica"/>
            </a:endParaRPr>
          </a:p>
        </p:txBody>
      </p:sp>
      <p:sp>
        <p:nvSpPr>
          <p:cNvPr id="4" name="Inhaltsplatzhalter 1"/>
          <p:cNvSpPr>
            <a:spLocks noGrp="1"/>
          </p:cNvSpPr>
          <p:nvPr>
            <p:ph idx="1"/>
          </p:nvPr>
        </p:nvSpPr>
        <p:spPr>
          <a:xfrm>
            <a:off x="239334" y="1916832"/>
            <a:ext cx="8581138" cy="4380781"/>
          </a:xfrm>
        </p:spPr>
        <p:txBody>
          <a:bodyPr/>
          <a:lstStyle/>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smtClean="0"/>
          </a:p>
          <a:p>
            <a:pPr>
              <a:buClr>
                <a:srgbClr val="9CD360"/>
              </a:buClr>
              <a:buFont typeface="Wingdings" pitchFamily="2" charset="2"/>
              <a:buChar char="§"/>
            </a:pPr>
            <a:endParaRPr lang="en-GB" sz="1800" noProof="0" dirty="0"/>
          </a:p>
        </p:txBody>
      </p:sp>
    </p:spTree>
    <p:extLst>
      <p:ext uri="{BB962C8B-B14F-4D97-AF65-F5344CB8AC3E}">
        <p14:creationId xmlns:p14="http://schemas.microsoft.com/office/powerpoint/2010/main" val="18934258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descr="wooga2_3891062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87964" cy="6885384"/>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5</a:t>
            </a:fld>
            <a:r>
              <a:rPr lang="de-DE" smtClean="0"/>
              <a:t>  </a:t>
            </a:r>
            <a:endParaRPr lang="de-DE" dirty="0"/>
          </a:p>
        </p:txBody>
      </p:sp>
      <p:sp>
        <p:nvSpPr>
          <p:cNvPr id="7" name="Textfeld 6"/>
          <p:cNvSpPr txBox="1"/>
          <p:nvPr/>
        </p:nvSpPr>
        <p:spPr>
          <a:xfrm>
            <a:off x="0" y="620688"/>
            <a:ext cx="7596336" cy="647458"/>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Usability is about... </a:t>
            </a:r>
            <a:r>
              <a:rPr lang="en-GB" sz="3000" dirty="0" smtClean="0">
                <a:solidFill>
                  <a:srgbClr val="9CD360"/>
                </a:solidFill>
                <a:latin typeface="Helvetica"/>
                <a:cs typeface="Helvetica"/>
              </a:rPr>
              <a:t>the user‘s tasks!</a:t>
            </a:r>
            <a:endParaRPr lang="en-GB" sz="3000" dirty="0">
              <a:solidFill>
                <a:srgbClr val="9CD360"/>
              </a:solidFill>
              <a:latin typeface="Helvetica"/>
              <a:cs typeface="Helvetica"/>
            </a:endParaRPr>
          </a:p>
        </p:txBody>
      </p:sp>
      <p:sp>
        <p:nvSpPr>
          <p:cNvPr id="9" name="Rechteck 8"/>
          <p:cNvSpPr/>
          <p:nvPr/>
        </p:nvSpPr>
        <p:spPr>
          <a:xfrm>
            <a:off x="6804248" y="6453336"/>
            <a:ext cx="2160240" cy="322755"/>
          </a:xfrm>
          <a:prstGeom prst="rect">
            <a:avLst/>
          </a:prstGeom>
        </p:spPr>
        <p:txBody>
          <a:bodyPr wrap="square">
            <a:spAutoFit/>
          </a:bodyPr>
          <a:lstStyle/>
          <a:p>
            <a:r>
              <a:rPr lang="de-DE" sz="800" dirty="0">
                <a:solidFill>
                  <a:schemeClr val="tx1">
                    <a:lumMod val="50000"/>
                    <a:lumOff val="50000"/>
                  </a:schemeClr>
                </a:solidFill>
                <a:latin typeface="Calibri"/>
                <a:cs typeface="Calibri"/>
              </a:rPr>
              <a:t>http://</a:t>
            </a:r>
            <a:r>
              <a:rPr lang="de-DE" sz="800" dirty="0" err="1">
                <a:solidFill>
                  <a:schemeClr val="tx1">
                    <a:lumMod val="50000"/>
                    <a:lumOff val="50000"/>
                  </a:schemeClr>
                </a:solidFill>
                <a:latin typeface="Calibri"/>
                <a:cs typeface="Calibri"/>
              </a:rPr>
              <a:t>www.bz-berlin.de</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multimedia</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archive</a:t>
            </a:r>
            <a:r>
              <a:rPr lang="de-DE" sz="800" dirty="0">
                <a:solidFill>
                  <a:schemeClr val="tx1">
                    <a:lumMod val="50000"/>
                    <a:lumOff val="50000"/>
                  </a:schemeClr>
                </a:solidFill>
                <a:latin typeface="Calibri"/>
                <a:cs typeface="Calibri"/>
              </a:rPr>
              <a:t>/00389/wooga2_38910628.jpg</a:t>
            </a:r>
          </a:p>
        </p:txBody>
      </p:sp>
      <p:sp>
        <p:nvSpPr>
          <p:cNvPr id="2" name="Pfeil nach unten 1"/>
          <p:cNvSpPr/>
          <p:nvPr/>
        </p:nvSpPr>
        <p:spPr bwMode="auto">
          <a:xfrm rot="1820874">
            <a:off x="6431981" y="3969711"/>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extLst>
      <p:ext uri="{BB962C8B-B14F-4D97-AF65-F5344CB8AC3E}">
        <p14:creationId xmlns:p14="http://schemas.microsoft.com/office/powerpoint/2010/main" val="22850750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descr="wooga2_3891062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87964" cy="6885384"/>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6</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Usability is about... </a:t>
            </a:r>
            <a:r>
              <a:rPr lang="en-GB" sz="3000" dirty="0" smtClean="0">
                <a:solidFill>
                  <a:srgbClr val="9CD360"/>
                </a:solidFill>
                <a:latin typeface="Helvetica"/>
                <a:cs typeface="Helvetica"/>
              </a:rPr>
              <a:t>the user‘s working tools!</a:t>
            </a:r>
            <a:endParaRPr lang="en-GB" sz="3000" dirty="0">
              <a:solidFill>
                <a:srgbClr val="9CD360"/>
              </a:solidFill>
              <a:latin typeface="Helvetica"/>
              <a:cs typeface="Helvetica"/>
            </a:endParaRPr>
          </a:p>
        </p:txBody>
      </p:sp>
      <p:sp>
        <p:nvSpPr>
          <p:cNvPr id="9" name="Rechteck 8"/>
          <p:cNvSpPr/>
          <p:nvPr/>
        </p:nvSpPr>
        <p:spPr>
          <a:xfrm>
            <a:off x="6804248" y="6453336"/>
            <a:ext cx="2160240" cy="322755"/>
          </a:xfrm>
          <a:prstGeom prst="rect">
            <a:avLst/>
          </a:prstGeom>
        </p:spPr>
        <p:txBody>
          <a:bodyPr wrap="square">
            <a:spAutoFit/>
          </a:bodyPr>
          <a:lstStyle/>
          <a:p>
            <a:r>
              <a:rPr lang="de-DE" sz="800" dirty="0">
                <a:solidFill>
                  <a:schemeClr val="tx1">
                    <a:lumMod val="50000"/>
                    <a:lumOff val="50000"/>
                  </a:schemeClr>
                </a:solidFill>
                <a:latin typeface="Calibri"/>
                <a:cs typeface="Calibri"/>
              </a:rPr>
              <a:t>http://</a:t>
            </a:r>
            <a:r>
              <a:rPr lang="de-DE" sz="800" dirty="0" err="1">
                <a:solidFill>
                  <a:schemeClr val="tx1">
                    <a:lumMod val="50000"/>
                    <a:lumOff val="50000"/>
                  </a:schemeClr>
                </a:solidFill>
                <a:latin typeface="Calibri"/>
                <a:cs typeface="Calibri"/>
              </a:rPr>
              <a:t>www.bz-berlin.de</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multimedia</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archive</a:t>
            </a:r>
            <a:r>
              <a:rPr lang="de-DE" sz="800" dirty="0">
                <a:solidFill>
                  <a:schemeClr val="tx1">
                    <a:lumMod val="50000"/>
                    <a:lumOff val="50000"/>
                  </a:schemeClr>
                </a:solidFill>
                <a:latin typeface="Calibri"/>
                <a:cs typeface="Calibri"/>
              </a:rPr>
              <a:t>/00389/wooga2_38910628.jpg</a:t>
            </a:r>
          </a:p>
        </p:txBody>
      </p:sp>
      <p:sp>
        <p:nvSpPr>
          <p:cNvPr id="2" name="Pfeil nach unten 1"/>
          <p:cNvSpPr/>
          <p:nvPr/>
        </p:nvSpPr>
        <p:spPr bwMode="auto">
          <a:xfrm>
            <a:off x="6084168" y="1772816"/>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8" name="Pfeil nach unten 7"/>
          <p:cNvSpPr/>
          <p:nvPr/>
        </p:nvSpPr>
        <p:spPr bwMode="auto">
          <a:xfrm rot="19909152">
            <a:off x="4623280" y="2306882"/>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0" name="Pfeil nach unten 9"/>
          <p:cNvSpPr/>
          <p:nvPr/>
        </p:nvSpPr>
        <p:spPr bwMode="auto">
          <a:xfrm rot="1187319">
            <a:off x="7235622" y="3064457"/>
            <a:ext cx="563639" cy="945109"/>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extLst>
      <p:ext uri="{BB962C8B-B14F-4D97-AF65-F5344CB8AC3E}">
        <p14:creationId xmlns:p14="http://schemas.microsoft.com/office/powerpoint/2010/main" val="16153007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descr="wooga2_3891062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87964" cy="6885384"/>
          </a:xfrm>
          <a:prstGeom prst="rect">
            <a:avLst/>
          </a:prstGeom>
        </p:spPr>
      </p:pic>
      <p:sp>
        <p:nvSpPr>
          <p:cNvPr id="5" name="Foliennummernplatzhalter 4"/>
          <p:cNvSpPr>
            <a:spLocks noGrp="1"/>
          </p:cNvSpPr>
          <p:nvPr>
            <p:ph type="sldNum" idx="16"/>
          </p:nvPr>
        </p:nvSpPr>
        <p:spPr/>
        <p:txBody>
          <a:bodyPr/>
          <a:lstStyle/>
          <a:p>
            <a:fld id="{626F8DB4-595E-4F01-B61D-1BF02D8F1A74}" type="slidenum">
              <a:rPr lang="de-DE" smtClean="0"/>
              <a:pPr/>
              <a:t>7</a:t>
            </a:fld>
            <a:r>
              <a:rPr lang="de-DE" smtClean="0"/>
              <a:t>  </a:t>
            </a:r>
            <a:endParaRPr lang="de-DE" dirty="0"/>
          </a:p>
        </p:txBody>
      </p:sp>
      <p:sp>
        <p:nvSpPr>
          <p:cNvPr id="7" name="Textfeld 6"/>
          <p:cNvSpPr txBox="1"/>
          <p:nvPr/>
        </p:nvSpPr>
        <p:spPr>
          <a:xfrm>
            <a:off x="0" y="620688"/>
            <a:ext cx="8316416" cy="652844"/>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Usability is about... </a:t>
            </a:r>
            <a:r>
              <a:rPr lang="en-GB" sz="3000" dirty="0" smtClean="0">
                <a:solidFill>
                  <a:srgbClr val="9CD360"/>
                </a:solidFill>
                <a:latin typeface="Helvetica"/>
                <a:cs typeface="Helvetica"/>
              </a:rPr>
              <a:t>the user‘s environment!</a:t>
            </a:r>
            <a:endParaRPr lang="en-GB" sz="3000" dirty="0">
              <a:solidFill>
                <a:srgbClr val="9CD360"/>
              </a:solidFill>
              <a:latin typeface="Helvetica"/>
              <a:cs typeface="Helvetica"/>
            </a:endParaRPr>
          </a:p>
        </p:txBody>
      </p:sp>
      <p:sp>
        <p:nvSpPr>
          <p:cNvPr id="9" name="Rechteck 8"/>
          <p:cNvSpPr/>
          <p:nvPr/>
        </p:nvSpPr>
        <p:spPr>
          <a:xfrm>
            <a:off x="6804248" y="6453336"/>
            <a:ext cx="2160240" cy="322755"/>
          </a:xfrm>
          <a:prstGeom prst="rect">
            <a:avLst/>
          </a:prstGeom>
        </p:spPr>
        <p:txBody>
          <a:bodyPr wrap="square">
            <a:spAutoFit/>
          </a:bodyPr>
          <a:lstStyle/>
          <a:p>
            <a:r>
              <a:rPr lang="de-DE" sz="800" dirty="0">
                <a:solidFill>
                  <a:schemeClr val="tx1">
                    <a:lumMod val="50000"/>
                    <a:lumOff val="50000"/>
                  </a:schemeClr>
                </a:solidFill>
                <a:latin typeface="Calibri"/>
                <a:cs typeface="Calibri"/>
              </a:rPr>
              <a:t>http://</a:t>
            </a:r>
            <a:r>
              <a:rPr lang="de-DE" sz="800" dirty="0" err="1">
                <a:solidFill>
                  <a:schemeClr val="tx1">
                    <a:lumMod val="50000"/>
                    <a:lumOff val="50000"/>
                  </a:schemeClr>
                </a:solidFill>
                <a:latin typeface="Calibri"/>
                <a:cs typeface="Calibri"/>
              </a:rPr>
              <a:t>www.bz-berlin.de</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multimedia</a:t>
            </a:r>
            <a:r>
              <a:rPr lang="de-DE" sz="800" dirty="0">
                <a:solidFill>
                  <a:schemeClr val="tx1">
                    <a:lumMod val="50000"/>
                    <a:lumOff val="50000"/>
                  </a:schemeClr>
                </a:solidFill>
                <a:latin typeface="Calibri"/>
                <a:cs typeface="Calibri"/>
              </a:rPr>
              <a:t>/</a:t>
            </a:r>
            <a:r>
              <a:rPr lang="de-DE" sz="800" dirty="0" err="1">
                <a:solidFill>
                  <a:schemeClr val="tx1">
                    <a:lumMod val="50000"/>
                    <a:lumOff val="50000"/>
                  </a:schemeClr>
                </a:solidFill>
                <a:latin typeface="Calibri"/>
                <a:cs typeface="Calibri"/>
              </a:rPr>
              <a:t>archive</a:t>
            </a:r>
            <a:r>
              <a:rPr lang="de-DE" sz="800" dirty="0">
                <a:solidFill>
                  <a:schemeClr val="tx1">
                    <a:lumMod val="50000"/>
                    <a:lumOff val="50000"/>
                  </a:schemeClr>
                </a:solidFill>
                <a:latin typeface="Calibri"/>
                <a:cs typeface="Calibri"/>
              </a:rPr>
              <a:t>/00389/wooga2_38910628.jpg</a:t>
            </a:r>
          </a:p>
        </p:txBody>
      </p:sp>
      <p:sp>
        <p:nvSpPr>
          <p:cNvPr id="6" name="Pfeil nach unten 5"/>
          <p:cNvSpPr/>
          <p:nvPr/>
        </p:nvSpPr>
        <p:spPr bwMode="auto">
          <a:xfrm rot="6798055">
            <a:off x="6995591" y="2125351"/>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8" name="Pfeil nach unten 7"/>
          <p:cNvSpPr/>
          <p:nvPr/>
        </p:nvSpPr>
        <p:spPr bwMode="auto">
          <a:xfrm rot="19238902">
            <a:off x="4368107" y="3842187"/>
            <a:ext cx="1008112" cy="1080120"/>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
        <p:nvSpPr>
          <p:cNvPr id="10" name="Pfeil nach unten 9"/>
          <p:cNvSpPr/>
          <p:nvPr/>
        </p:nvSpPr>
        <p:spPr bwMode="auto">
          <a:xfrm rot="14819132">
            <a:off x="1232187" y="1293368"/>
            <a:ext cx="577465" cy="791884"/>
          </a:xfrm>
          <a:prstGeom prst="downArrow">
            <a:avLst/>
          </a:prstGeom>
          <a:solidFill>
            <a:srgbClr val="77FF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800" b="0" i="0" u="none" strike="noStrike" cap="none" normalizeH="0" baseline="0" smtClean="0">
              <a:ln>
                <a:noFill/>
              </a:ln>
              <a:effectLst/>
              <a:latin typeface="Arial" charset="0"/>
              <a:ea typeface="MS Gothic" charset="-128"/>
            </a:endParaRPr>
          </a:p>
        </p:txBody>
      </p:sp>
    </p:spTree>
    <p:extLst>
      <p:ext uri="{BB962C8B-B14F-4D97-AF65-F5344CB8AC3E}">
        <p14:creationId xmlns:p14="http://schemas.microsoft.com/office/powerpoint/2010/main" val="31459036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8</a:t>
            </a:fld>
            <a:r>
              <a:rPr lang="de-DE" smtClean="0"/>
              <a:t>  </a:t>
            </a:r>
            <a:endParaRPr lang="de-DE" dirty="0"/>
          </a:p>
        </p:txBody>
      </p:sp>
      <p:sp>
        <p:nvSpPr>
          <p:cNvPr id="7" name="Textfeld 6"/>
          <p:cNvSpPr txBox="1"/>
          <p:nvPr/>
        </p:nvSpPr>
        <p:spPr>
          <a:xfrm>
            <a:off x="0" y="620688"/>
            <a:ext cx="7596336" cy="647458"/>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a:t>
            </a:r>
            <a:endParaRPr lang="en-GB" sz="3000" dirty="0">
              <a:solidFill>
                <a:schemeClr val="bg1"/>
              </a:solidFill>
              <a:latin typeface="Helvetica"/>
              <a:cs typeface="Helvetica"/>
            </a:endParaRPr>
          </a:p>
        </p:txBody>
      </p:sp>
      <p:sp>
        <p:nvSpPr>
          <p:cNvPr id="8" name="Inhaltsplatzhalter 1"/>
          <p:cNvSpPr txBox="1">
            <a:spLocks/>
          </p:cNvSpPr>
          <p:nvPr/>
        </p:nvSpPr>
        <p:spPr bwMode="auto">
          <a:xfrm>
            <a:off x="107504" y="1700808"/>
            <a:ext cx="7416824" cy="4608512"/>
          </a:xfrm>
          <a:prstGeom prst="rect">
            <a:avLst/>
          </a:prstGeom>
          <a:noFill/>
          <a:ln w="9525">
            <a:noFill/>
            <a:round/>
            <a:headEnd/>
            <a:tailEnd/>
          </a:ln>
        </p:spPr>
        <p:txBody>
          <a:bodyPr vert="horz" wrap="square" lIns="0" tIns="0" rIns="0" bIns="0" numCol="1" anchor="t" anchorCtr="0" compatLnSpc="1">
            <a:prstTxWarp prst="textNoShape">
              <a:avLst/>
            </a:prstTxWarp>
          </a:bodyPr>
          <a:lstStyle>
            <a:lvl1pPr marL="342900" indent="-342900" algn="l" defTabSz="449263" rtl="0" eaLnBrk="1" fontAlgn="base" hangingPunct="1">
              <a:lnSpc>
                <a:spcPct val="112000"/>
              </a:lnSpc>
              <a:spcBef>
                <a:spcPts val="1138"/>
              </a:spcBef>
              <a:spcAft>
                <a:spcPct val="0"/>
              </a:spcAft>
              <a:buClr>
                <a:srgbClr val="000000"/>
              </a:buClr>
              <a:buSzPct val="100000"/>
              <a:buFont typeface="Times New Roman" charset="0"/>
              <a:defRPr sz="1400">
                <a:solidFill>
                  <a:srgbClr val="004779"/>
                </a:solidFill>
                <a:latin typeface="+mn-lt"/>
                <a:ea typeface="+mn-ea"/>
                <a:cs typeface="MS Gothic" charset="0"/>
              </a:defRPr>
            </a:lvl1pPr>
            <a:lvl2pPr marL="538163" indent="-285750" algn="l" defTabSz="449263" rtl="0" eaLnBrk="1" fontAlgn="base" hangingPunct="1">
              <a:lnSpc>
                <a:spcPct val="112000"/>
              </a:lnSpc>
              <a:spcBef>
                <a:spcPts val="1138"/>
              </a:spcBef>
              <a:spcAft>
                <a:spcPct val="0"/>
              </a:spcAft>
              <a:buClr>
                <a:srgbClr val="000000"/>
              </a:buClr>
              <a:buSzPct val="100000"/>
              <a:buFont typeface="Times New Roman" charset="0"/>
              <a:defRPr sz="1400">
                <a:solidFill>
                  <a:srgbClr val="004779"/>
                </a:solidFill>
                <a:latin typeface="+mn-lt"/>
                <a:ea typeface="+mn-ea"/>
                <a:cs typeface="MS Gothic" charset="0"/>
              </a:defRPr>
            </a:lvl2pPr>
            <a:lvl3pPr marL="801688" indent="-228600" algn="l" defTabSz="449263" rtl="0" eaLnBrk="1" fontAlgn="base" hangingPunct="1">
              <a:lnSpc>
                <a:spcPct val="112000"/>
              </a:lnSpc>
              <a:spcBef>
                <a:spcPts val="1138"/>
              </a:spcBef>
              <a:spcAft>
                <a:spcPct val="0"/>
              </a:spcAft>
              <a:buClr>
                <a:srgbClr val="000000"/>
              </a:buClr>
              <a:buSzPct val="100000"/>
              <a:buFont typeface="Times New Roman" charset="0"/>
              <a:tabLst/>
              <a:defRPr sz="1200">
                <a:solidFill>
                  <a:srgbClr val="004779"/>
                </a:solidFill>
                <a:latin typeface="+mn-lt"/>
                <a:ea typeface="+mn-ea"/>
                <a:cs typeface="MS Gothic" charset="0"/>
              </a:defRPr>
            </a:lvl3pPr>
            <a:lvl4pPr marL="1163638" indent="-228600" algn="l" defTabSz="449263" rtl="0" eaLnBrk="1" fontAlgn="base" hangingPunct="1">
              <a:lnSpc>
                <a:spcPct val="112000"/>
              </a:lnSpc>
              <a:spcBef>
                <a:spcPts val="1138"/>
              </a:spcBef>
              <a:spcAft>
                <a:spcPct val="0"/>
              </a:spcAft>
              <a:buClr>
                <a:srgbClr val="000000"/>
              </a:buClr>
              <a:buSzPct val="100000"/>
              <a:buFont typeface="Times New Roman" charset="0"/>
              <a:defRPr sz="1200">
                <a:solidFill>
                  <a:srgbClr val="004779"/>
                </a:solidFill>
                <a:latin typeface="+mn-lt"/>
                <a:ea typeface="+mn-ea"/>
                <a:cs typeface="MS Gothic" charset="0"/>
              </a:defRPr>
            </a:lvl4pPr>
            <a:lvl5pPr marL="1163638" indent="-228600" algn="l" defTabSz="449263" rtl="0" eaLnBrk="1" fontAlgn="base" hangingPunct="1">
              <a:lnSpc>
                <a:spcPct val="112000"/>
              </a:lnSpc>
              <a:spcBef>
                <a:spcPts val="1138"/>
              </a:spcBef>
              <a:spcAft>
                <a:spcPct val="0"/>
              </a:spcAft>
              <a:buClr>
                <a:srgbClr val="000000"/>
              </a:buClr>
              <a:buSzPct val="100000"/>
              <a:buFont typeface="Times New Roman" charset="0"/>
              <a:defRPr sz="1200">
                <a:solidFill>
                  <a:srgbClr val="004779"/>
                </a:solidFill>
                <a:latin typeface="+mn-lt"/>
                <a:ea typeface="+mn-ea"/>
                <a:cs typeface="MS Gothic" charset="0"/>
              </a:defRPr>
            </a:lvl5pPr>
            <a:lvl6pPr marL="25146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6pPr>
            <a:lvl7pPr marL="29718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7pPr>
            <a:lvl8pPr marL="34290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8pPr>
            <a:lvl9pPr marL="3886200" indent="-228600" algn="l" defTabSz="449263" rtl="0" eaLnBrk="1" fontAlgn="base" hangingPunct="1">
              <a:lnSpc>
                <a:spcPct val="112000"/>
              </a:lnSpc>
              <a:spcBef>
                <a:spcPts val="1138"/>
              </a:spcBef>
              <a:spcAft>
                <a:spcPct val="0"/>
              </a:spcAft>
              <a:buClr>
                <a:srgbClr val="000000"/>
              </a:buClr>
              <a:buSzPct val="100000"/>
              <a:buFont typeface="Times New Roman" pitchFamily="16" charset="0"/>
              <a:defRPr sz="1500">
                <a:solidFill>
                  <a:srgbClr val="004779"/>
                </a:solidFill>
                <a:latin typeface="+mn-lt"/>
                <a:ea typeface="+mn-ea"/>
              </a:defRPr>
            </a:lvl9pPr>
          </a:lstStyle>
          <a:p>
            <a:pPr marL="652463" lvl="1" indent="-457200">
              <a:buClr>
                <a:srgbClr val="9CD360"/>
              </a:buClr>
              <a:buFont typeface="Arial"/>
              <a:buChar char="•"/>
            </a:pPr>
            <a:r>
              <a:rPr lang="en-GB" sz="2700" dirty="0" smtClean="0">
                <a:solidFill>
                  <a:schemeClr val="tx1">
                    <a:lumMod val="65000"/>
                    <a:lumOff val="35000"/>
                  </a:schemeClr>
                </a:solidFill>
                <a:latin typeface="Calibri"/>
                <a:cs typeface="Calibri"/>
              </a:rPr>
              <a:t>used as criteria for measuring usability</a:t>
            </a:r>
          </a:p>
          <a:p>
            <a:pPr marL="652463" lvl="1" indent="-457200">
              <a:buClr>
                <a:srgbClr val="9CD360"/>
              </a:buClr>
              <a:buFont typeface="Arial"/>
              <a:buChar char="•"/>
            </a:pPr>
            <a:r>
              <a:rPr lang="en-GB" sz="2700" dirty="0">
                <a:solidFill>
                  <a:schemeClr val="tx1">
                    <a:lumMod val="65000"/>
                    <a:lumOff val="35000"/>
                  </a:schemeClr>
                </a:solidFill>
                <a:latin typeface="Calibri"/>
                <a:cs typeface="Calibri"/>
              </a:rPr>
              <a:t>help when trying to design for good usability</a:t>
            </a:r>
          </a:p>
          <a:p>
            <a:pPr marL="652463" lvl="1" indent="-457200">
              <a:buClr>
                <a:srgbClr val="9CD360"/>
              </a:buClr>
              <a:buFont typeface="Arial"/>
              <a:buChar char="•"/>
            </a:pPr>
            <a:endParaRPr lang="en-GB" sz="2700" dirty="0" smtClean="0">
              <a:solidFill>
                <a:schemeClr val="tx1">
                  <a:lumMod val="65000"/>
                  <a:lumOff val="35000"/>
                </a:schemeClr>
              </a:solidFill>
              <a:latin typeface="Calibri"/>
              <a:cs typeface="Calibri"/>
            </a:endParaRPr>
          </a:p>
          <a:p>
            <a:pPr marL="652463" lvl="1" indent="-457200">
              <a:buClr>
                <a:srgbClr val="9CD360"/>
              </a:buClr>
              <a:buFont typeface="Arial"/>
              <a:buChar char="•"/>
            </a:pPr>
            <a:endParaRPr lang="de-DE" sz="2700" dirty="0" smtClean="0">
              <a:solidFill>
                <a:schemeClr val="tx1">
                  <a:lumMod val="65000"/>
                  <a:lumOff val="35000"/>
                </a:schemeClr>
              </a:solidFill>
              <a:latin typeface="Calibri"/>
              <a:cs typeface="Calibri"/>
            </a:endParaRPr>
          </a:p>
          <a:p>
            <a:pPr marL="652463" lvl="1" indent="-457200">
              <a:buClr>
                <a:srgbClr val="9CD360"/>
              </a:buClr>
              <a:buFont typeface="Arial"/>
              <a:buChar char="•"/>
            </a:pPr>
            <a:endParaRPr lang="de-DE" sz="2700" dirty="0" smtClean="0">
              <a:solidFill>
                <a:schemeClr val="tx1">
                  <a:lumMod val="65000"/>
                  <a:lumOff val="35000"/>
                </a:schemeClr>
              </a:solidFill>
              <a:latin typeface="Calibri"/>
              <a:cs typeface="Calibri"/>
            </a:endParaRPr>
          </a:p>
          <a:p>
            <a:pPr>
              <a:buClr>
                <a:srgbClr val="9CD360"/>
              </a:buClr>
              <a:buFont typeface="Wingdings" pitchFamily="2" charset="2"/>
              <a:buChar char="§"/>
            </a:pPr>
            <a:endParaRPr lang="de-DE" sz="2700" dirty="0" smtClean="0"/>
          </a:p>
          <a:p>
            <a:pPr>
              <a:buClr>
                <a:srgbClr val="9CD360"/>
              </a:buClr>
              <a:buFont typeface="Wingdings" pitchFamily="2" charset="2"/>
              <a:buChar char="§"/>
            </a:pPr>
            <a:endParaRPr lang="de-DE" sz="2700" dirty="0"/>
          </a:p>
        </p:txBody>
      </p:sp>
    </p:spTree>
    <p:extLst>
      <p:ext uri="{BB962C8B-B14F-4D97-AF65-F5344CB8AC3E}">
        <p14:creationId xmlns:p14="http://schemas.microsoft.com/office/powerpoint/2010/main" val="34400804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idx="16"/>
          </p:nvPr>
        </p:nvSpPr>
        <p:spPr/>
        <p:txBody>
          <a:bodyPr/>
          <a:lstStyle/>
          <a:p>
            <a:fld id="{626F8DB4-595E-4F01-B61D-1BF02D8F1A74}" type="slidenum">
              <a:rPr lang="de-DE" smtClean="0"/>
              <a:pPr/>
              <a:t>9</a:t>
            </a:fld>
            <a:r>
              <a:rPr lang="de-DE" smtClean="0"/>
              <a:t>  </a:t>
            </a:r>
            <a:endParaRPr lang="de-DE" dirty="0"/>
          </a:p>
        </p:txBody>
      </p:sp>
      <p:sp>
        <p:nvSpPr>
          <p:cNvPr id="7" name="Textfeld 6"/>
          <p:cNvSpPr txBox="1"/>
          <p:nvPr/>
        </p:nvSpPr>
        <p:spPr>
          <a:xfrm>
            <a:off x="0" y="620688"/>
            <a:ext cx="7596336" cy="1082192"/>
          </a:xfrm>
          <a:prstGeom prst="rect">
            <a:avLst/>
          </a:prstGeom>
          <a:solidFill>
            <a:schemeClr val="tx1">
              <a:alpha val="80000"/>
            </a:schemeClr>
          </a:solidFill>
        </p:spPr>
        <p:txBody>
          <a:bodyPr wrap="square" lIns="360000" tIns="108000" rIns="180000" bIns="108000" rtlCol="0">
            <a:spAutoFit/>
          </a:bodyPr>
          <a:lstStyle/>
          <a:p>
            <a:r>
              <a:rPr lang="en-GB" sz="3000" dirty="0" smtClean="0">
                <a:solidFill>
                  <a:schemeClr val="bg1"/>
                </a:solidFill>
                <a:latin typeface="Helvetica"/>
                <a:cs typeface="Helvetica"/>
              </a:rPr>
              <a:t>The 7 dialogue principles: </a:t>
            </a:r>
            <a:br>
              <a:rPr lang="en-GB" sz="3000" dirty="0" smtClean="0">
                <a:solidFill>
                  <a:schemeClr val="bg1"/>
                </a:solidFill>
                <a:latin typeface="Helvetica"/>
                <a:cs typeface="Helvetica"/>
              </a:rPr>
            </a:br>
            <a:r>
              <a:rPr lang="en-GB" sz="3000" dirty="0" smtClean="0">
                <a:solidFill>
                  <a:srgbClr val="9CD360"/>
                </a:solidFill>
                <a:latin typeface="Helvetica"/>
                <a:cs typeface="Helvetica"/>
              </a:rPr>
              <a:t>Suitability for the task</a:t>
            </a:r>
            <a:endParaRPr lang="en-GB" sz="3000" dirty="0">
              <a:solidFill>
                <a:srgbClr val="9CD360"/>
              </a:solidFill>
              <a:latin typeface="Helvetica"/>
              <a:cs typeface="Helvetica"/>
            </a:endParaRPr>
          </a:p>
        </p:txBody>
      </p:sp>
      <p:sp>
        <p:nvSpPr>
          <p:cNvPr id="6" name="Textfeld 5"/>
          <p:cNvSpPr txBox="1"/>
          <p:nvPr/>
        </p:nvSpPr>
        <p:spPr>
          <a:xfrm>
            <a:off x="2483768" y="6525344"/>
            <a:ext cx="8190909" cy="375828"/>
          </a:xfrm>
          <a:prstGeom prst="rect">
            <a:avLst/>
          </a:prstGeom>
          <a:noFill/>
        </p:spPr>
        <p:txBody>
          <a:bodyPr wrap="square" lIns="72000" tIns="72000" rIns="72000" bIns="72000" rtlCol="0">
            <a:spAutoFit/>
          </a:bodyPr>
          <a:lstStyle/>
          <a:p>
            <a:r>
              <a:rPr lang="de-DE" sz="800" dirty="0">
                <a:solidFill>
                  <a:srgbClr val="D9D9D9"/>
                </a:solidFill>
              </a:rPr>
              <a:t>http://kugelbunt-</a:t>
            </a:r>
            <a:r>
              <a:rPr lang="de-DE" sz="800" dirty="0" err="1">
                <a:solidFill>
                  <a:srgbClr val="D9D9D9"/>
                </a:solidFill>
              </a:rPr>
              <a:t>shop.de</a:t>
            </a:r>
            <a:r>
              <a:rPr lang="de-DE" sz="800" dirty="0">
                <a:solidFill>
                  <a:srgbClr val="D9D9D9"/>
                </a:solidFill>
              </a:rPr>
              <a:t>/</a:t>
            </a:r>
            <a:r>
              <a:rPr lang="de-DE" sz="800" dirty="0" err="1">
                <a:solidFill>
                  <a:srgbClr val="D9D9D9"/>
                </a:solidFill>
              </a:rPr>
              <a:t>images</a:t>
            </a:r>
            <a:r>
              <a:rPr lang="de-DE" sz="800" dirty="0">
                <a:solidFill>
                  <a:srgbClr val="D9D9D9"/>
                </a:solidFill>
              </a:rPr>
              <a:t>/</a:t>
            </a:r>
            <a:r>
              <a:rPr lang="de-DE" sz="800" dirty="0" err="1">
                <a:solidFill>
                  <a:srgbClr val="D9D9D9"/>
                </a:solidFill>
              </a:rPr>
              <a:t>product_images</a:t>
            </a:r>
            <a:r>
              <a:rPr lang="de-DE" sz="800" dirty="0">
                <a:solidFill>
                  <a:srgbClr val="D9D9D9"/>
                </a:solidFill>
              </a:rPr>
              <a:t>/</a:t>
            </a:r>
            <a:r>
              <a:rPr lang="de-DE" sz="800" dirty="0" err="1">
                <a:solidFill>
                  <a:srgbClr val="D9D9D9"/>
                </a:solidFill>
              </a:rPr>
              <a:t>original_images</a:t>
            </a:r>
            <a:r>
              <a:rPr lang="de-DE" sz="800" dirty="0">
                <a:solidFill>
                  <a:srgbClr val="D9D9D9"/>
                </a:solidFill>
              </a:rPr>
              <a:t>/2123.jpg;, http://</a:t>
            </a:r>
            <a:r>
              <a:rPr lang="de-DE" sz="800" dirty="0" err="1">
                <a:solidFill>
                  <a:srgbClr val="D9D9D9"/>
                </a:solidFill>
              </a:rPr>
              <a:t>www.tradersupplies.co.uk</a:t>
            </a:r>
            <a:r>
              <a:rPr lang="de-DE" sz="800" dirty="0">
                <a:solidFill>
                  <a:srgbClr val="D9D9D9"/>
                </a:solidFill>
              </a:rPr>
              <a:t>/</a:t>
            </a:r>
            <a:r>
              <a:rPr lang="de-DE" sz="800" dirty="0" err="1">
                <a:solidFill>
                  <a:srgbClr val="D9D9D9"/>
                </a:solidFill>
              </a:rPr>
              <a:t>media</a:t>
            </a:r>
            <a:r>
              <a:rPr lang="de-DE" sz="800" dirty="0">
                <a:solidFill>
                  <a:srgbClr val="D9D9D9"/>
                </a:solidFill>
              </a:rPr>
              <a:t>/</a:t>
            </a:r>
            <a:r>
              <a:rPr lang="de-DE" sz="800" dirty="0" err="1">
                <a:solidFill>
                  <a:srgbClr val="D9D9D9"/>
                </a:solidFill>
              </a:rPr>
              <a:t>catalog</a:t>
            </a:r>
            <a:r>
              <a:rPr lang="de-DE" sz="800" dirty="0">
                <a:solidFill>
                  <a:srgbClr val="D9D9D9"/>
                </a:solidFill>
              </a:rPr>
              <a:t>/</a:t>
            </a:r>
            <a:r>
              <a:rPr lang="de-DE" sz="800" dirty="0" err="1">
                <a:solidFill>
                  <a:srgbClr val="D9D9D9"/>
                </a:solidFill>
              </a:rPr>
              <a:t>product</a:t>
            </a:r>
            <a:r>
              <a:rPr lang="de-DE" sz="800" dirty="0">
                <a:solidFill>
                  <a:srgbClr val="D9D9D9"/>
                </a:solidFill>
              </a:rPr>
              <a:t>/</a:t>
            </a:r>
            <a:r>
              <a:rPr lang="de-DE" sz="800" dirty="0" err="1">
                <a:solidFill>
                  <a:srgbClr val="D9D9D9"/>
                </a:solidFill>
              </a:rPr>
              <a:t>cache</a:t>
            </a:r>
            <a:r>
              <a:rPr lang="de-DE" sz="800" dirty="0">
                <a:solidFill>
                  <a:srgbClr val="D9D9D9"/>
                </a:solidFill>
              </a:rPr>
              <a:t>/1/</a:t>
            </a:r>
            <a:r>
              <a:rPr lang="de-DE" sz="800" dirty="0" err="1">
                <a:solidFill>
                  <a:srgbClr val="D9D9D9"/>
                </a:solidFill>
              </a:rPr>
              <a:t>image</a:t>
            </a:r>
            <a:r>
              <a:rPr lang="de-DE" sz="800" dirty="0">
                <a:solidFill>
                  <a:srgbClr val="D9D9D9"/>
                </a:solidFill>
              </a:rPr>
              <a:t>/9df78eab33525d08d6e5fb8d27136e95/b/</a:t>
            </a:r>
            <a:r>
              <a:rPr lang="de-DE" sz="800" dirty="0" err="1">
                <a:solidFill>
                  <a:srgbClr val="D9D9D9"/>
                </a:solidFill>
              </a:rPr>
              <a:t>u</a:t>
            </a:r>
            <a:r>
              <a:rPr lang="de-DE" sz="800" dirty="0">
                <a:solidFill>
                  <a:srgbClr val="D9D9D9"/>
                </a:solidFill>
              </a:rPr>
              <a:t>/budget_marker_pen_10mm_lidoff.jpg</a:t>
            </a:r>
          </a:p>
        </p:txBody>
      </p:sp>
      <p:pic>
        <p:nvPicPr>
          <p:cNvPr id="9" name="Bild 8" descr="21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22717" y="2305382"/>
            <a:ext cx="3613992" cy="3613992"/>
          </a:xfrm>
          <a:prstGeom prst="rect">
            <a:avLst/>
          </a:prstGeom>
        </p:spPr>
      </p:pic>
      <p:pic>
        <p:nvPicPr>
          <p:cNvPr id="10" name="Bild 9" descr="budget_marker_pen_10mm_lidoff.jpg"/>
          <p:cNvPicPr>
            <a:picLocks noChangeAspect="1"/>
          </p:cNvPicPr>
          <p:nvPr/>
        </p:nvPicPr>
        <p:blipFill rotWithShape="1">
          <a:blip r:embed="rId4">
            <a:extLst>
              <a:ext uri="{28A0092B-C50C-407E-A947-70E740481C1C}">
                <a14:useLocalDpi xmlns:a14="http://schemas.microsoft.com/office/drawing/2010/main" val="0"/>
              </a:ext>
            </a:extLst>
          </a:blip>
          <a:srcRect l="8564" t="22545" r="7725" b="20928"/>
          <a:stretch/>
        </p:blipFill>
        <p:spPr>
          <a:xfrm rot="20674478">
            <a:off x="4259857" y="2707984"/>
            <a:ext cx="4523875" cy="3054718"/>
          </a:xfrm>
          <a:prstGeom prst="rect">
            <a:avLst/>
          </a:prstGeom>
        </p:spPr>
      </p:pic>
    </p:spTree>
    <p:extLst>
      <p:ext uri="{BB962C8B-B14F-4D97-AF65-F5344CB8AC3E}">
        <p14:creationId xmlns:p14="http://schemas.microsoft.com/office/powerpoint/2010/main" val="37427328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temis_PPT_template">
  <a:themeElements>
    <a:clrScheme name="Larissa-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Design">
      <a:majorFont>
        <a:latin typeface="Arial"/>
        <a:ea typeface="MS Gothic"/>
        <a:cs typeface=""/>
      </a:majorFont>
      <a:minorFont>
        <a:latin typeface="Arial"/>
        <a:ea typeface="MS 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S Gothic"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S Gothic" charset="-128"/>
          </a:defRPr>
        </a:defPPr>
      </a:lstStyle>
    </a:lnDef>
  </a:objectDefaults>
  <a:extraClrSchemeLst>
    <a:extraClrScheme>
      <a:clrScheme name="Larissa-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itemis_PPT_template</Template>
  <TotalTime>0</TotalTime>
  <Words>2546</Words>
  <Application>Microsoft Macintosh PowerPoint</Application>
  <PresentationFormat>Bildschirmpräsentation (4:3)</PresentationFormat>
  <Paragraphs>294</Paragraphs>
  <Slides>46</Slides>
  <Notes>46</Notes>
  <HiddenSlides>0</HiddenSlides>
  <MMClips>0</MMClips>
  <ScaleCrop>false</ScaleCrop>
  <HeadingPairs>
    <vt:vector size="4" baseType="variant">
      <vt:variant>
        <vt:lpstr>Design</vt:lpstr>
      </vt:variant>
      <vt:variant>
        <vt:i4>2</vt:i4>
      </vt:variant>
      <vt:variant>
        <vt:lpstr>Folientitel</vt:lpstr>
      </vt:variant>
      <vt:variant>
        <vt:i4>46</vt:i4>
      </vt:variant>
    </vt:vector>
  </HeadingPairs>
  <TitlesOfParts>
    <vt:vector size="48" baseType="lpstr">
      <vt:lpstr>itemis_PPT_template</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Birgit_1</dc:creator>
  <cp:lastModifiedBy>Mona Haux</cp:lastModifiedBy>
  <cp:revision>528</cp:revision>
  <cp:lastPrinted>1601-01-01T00:00:00Z</cp:lastPrinted>
  <dcterms:created xsi:type="dcterms:W3CDTF">2011-05-02T12:30:32Z</dcterms:created>
  <dcterms:modified xsi:type="dcterms:W3CDTF">2014-07-03T11:35:56Z</dcterms:modified>
</cp:coreProperties>
</file>